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E8"/>
    <a:srgbClr val="8EBC41"/>
    <a:srgbClr val="2B5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8"/>
    <p:restoredTop sz="97155"/>
  </p:normalViewPr>
  <p:slideViewPr>
    <p:cSldViewPr snapToGrid="0">
      <p:cViewPr varScale="1">
        <p:scale>
          <a:sx n="69" d="100"/>
          <a:sy n="69" d="100"/>
        </p:scale>
        <p:origin x="3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6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88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6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559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8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72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05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29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949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87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6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29E12-5146-4647-8D76-08A5802A9FCB}" type="datetimeFigureOut">
              <a:rPr lang="nl-NL" smtClean="0"/>
              <a:t>23-9-2022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4FBF0-70EA-154C-989B-D6F70171A4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13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hoek 17">
            <a:extLst>
              <a:ext uri="{FF2B5EF4-FFF2-40B4-BE49-F238E27FC236}">
                <a16:creationId xmlns:a16="http://schemas.microsoft.com/office/drawing/2014/main" xmlns="" id="{EBEAA40B-D1FA-2F41-BEAD-0BC4E9748CF6}"/>
              </a:ext>
            </a:extLst>
          </p:cNvPr>
          <p:cNvSpPr/>
          <p:nvPr/>
        </p:nvSpPr>
        <p:spPr>
          <a:xfrm>
            <a:off x="4330320" y="505113"/>
            <a:ext cx="1473748" cy="144000"/>
          </a:xfrm>
          <a:prstGeom prst="rect">
            <a:avLst/>
          </a:prstGeom>
          <a:gradFill flip="none" rotWithShape="1">
            <a:gsLst>
              <a:gs pos="100000">
                <a:srgbClr val="00ADE8"/>
              </a:gs>
              <a:gs pos="1000">
                <a:srgbClr val="8EBC4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xmlns="" id="{97EF4910-F367-7CB7-1FB7-B66B298C8063}"/>
              </a:ext>
            </a:extLst>
          </p:cNvPr>
          <p:cNvSpPr/>
          <p:nvPr/>
        </p:nvSpPr>
        <p:spPr>
          <a:xfrm>
            <a:off x="711295" y="2605131"/>
            <a:ext cx="4006482" cy="8486202"/>
          </a:xfrm>
          <a:prstGeom prst="rect">
            <a:avLst/>
          </a:prstGeom>
          <a:gradFill>
            <a:gsLst>
              <a:gs pos="100000">
                <a:schemeClr val="bg1"/>
              </a:gs>
              <a:gs pos="62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xmlns="" id="{FD57F436-5933-7C3D-20A2-801243645E92}"/>
              </a:ext>
            </a:extLst>
          </p:cNvPr>
          <p:cNvSpPr/>
          <p:nvPr/>
        </p:nvSpPr>
        <p:spPr>
          <a:xfrm>
            <a:off x="4886280" y="2605131"/>
            <a:ext cx="3922644" cy="8486202"/>
          </a:xfrm>
          <a:prstGeom prst="rect">
            <a:avLst/>
          </a:prstGeom>
          <a:gradFill>
            <a:gsLst>
              <a:gs pos="100000">
                <a:schemeClr val="bg1"/>
              </a:gs>
              <a:gs pos="62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xmlns="" id="{AD6009DC-A3CC-2DAF-C16E-A436CCC222EC}"/>
              </a:ext>
            </a:extLst>
          </p:cNvPr>
          <p:cNvSpPr/>
          <p:nvPr/>
        </p:nvSpPr>
        <p:spPr>
          <a:xfrm>
            <a:off x="711295" y="2710757"/>
            <a:ext cx="3992999" cy="7178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l-NL" sz="1000" b="1" cap="al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Vergunningverlening</a:t>
            </a: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Ontvangen aanvragen en meldingen (WW2</a:t>
            </a:r>
            <a:r>
              <a:rPr lang="nl-NL" sz="1000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STAM-koppeling is technisch geïmplementeerd – 1 okt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aanvragen/ meldingen ontvangen – 1 nov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aanvragen/ meldingen doorsturen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Aanvraag op papier mogelijk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Behandelen aanvragen en meldingen (WW3 &amp; 4 &amp; 7)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Zaaksysteem ingericht voor urgente zaaktypen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Behandeldiensten ingeregeld (ketenproces)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Medewerkers zijn opgeleid voor Ow en </a:t>
            </a:r>
            <a:r>
              <a:rPr lang="nl-NL" sz="1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Wkb</a:t>
            </a: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Standaardbrieven aangepast op Ow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Mandaat omgevingsdiensten: ten behoeve van bodem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Vergunningverlening aangepast op Ow en beproefd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Vergunningverlening getest en gevalideerd</a:t>
            </a:r>
          </a:p>
          <a:p>
            <a:pPr marL="211018" indent="-211018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Commissie Ruimtelijke kwaliteit ingesteld</a:t>
            </a:r>
          </a:p>
          <a:p>
            <a:pPr marL="211018" indent="-211018">
              <a:buFont typeface="+mj-lt"/>
              <a:buAutoNum type="arabicPeriod"/>
            </a:pPr>
            <a:endParaRPr lang="nl-NL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Indieningsvereisten/vragenbomen (WW5 &amp; 10)</a:t>
            </a:r>
            <a:endParaRPr lang="nl-NL" sz="1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STTR-koppeling is technisch geïmplementeerd – 1 okt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toepasbare regels indieningsvereisten opstellen</a:t>
            </a:r>
            <a:r>
              <a:rPr lang="nl-NL" sz="1000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indieningsvereisten aanleveren – 1 nov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cap="al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Planvorming</a:t>
            </a: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Omgevingsdocumenten (WW14 &amp; 15)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Bepaal planologische grondslag lopende gebieds-ontwikkelingsprojecten en of vergunningprocedure </a:t>
            </a:r>
            <a:b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planwijziging wordt opgestart (strategische route)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control op het omgevingsplan van rechtswege bij IWT (strategische keuze voor opbouw gemaakt en inzicht in  beheertaken)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staat af te wijken van omgevingsplan met een omgevingsvergunning voor een BOPA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staat het omgevingsplan te muteren met STOP/TP en/of TAM IMRO</a:t>
            </a: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OVERIG</a:t>
            </a: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Verstrekken informatie over Omgevingswet (WW26)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Bepaal hoe doelgroepen te benaderen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 relevante doelgroepen zijn geïnformeerd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Websites en links aangepast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KCC/frontoffice medewerkers zijn opgeleid in Ow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Lokale Helpdesk/service desk ingericht/versterkt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8264" indent="-158264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8264" indent="-158264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8264" indent="-158264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xmlns="" id="{09367518-3578-08E6-5CB6-53AC7480E9A5}"/>
              </a:ext>
            </a:extLst>
          </p:cNvPr>
          <p:cNvSpPr/>
          <p:nvPr/>
        </p:nvSpPr>
        <p:spPr>
          <a:xfrm flipH="1">
            <a:off x="4958538" y="2710754"/>
            <a:ext cx="3668400" cy="6692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VTH</a:t>
            </a: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Verkennen initiatief (WW8)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Afspraken met ketenpartners intake en omgevingstafel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SWF-koppeling is technisch geïmplementeerd</a:t>
            </a:r>
          </a:p>
          <a:p>
            <a:endParaRPr lang="nl-NL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cap="al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Planvorming </a:t>
            </a:r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(WW14)</a:t>
            </a:r>
            <a:endParaRPr lang="nl-NL" sz="1000" b="1" cap="al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STOP-koppeling is technisch geïmplementeerd</a:t>
            </a: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Indieningsvereisten/vragenbomen (WW5 &amp; 10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Toepasbare regels vergunningscheck opstellen</a:t>
            </a:r>
          </a:p>
          <a:p>
            <a:pPr marL="158264" indent="-158264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Toepasbare regels vergunningscheck aanleveren</a:t>
            </a: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Participatie (WW9)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Minimale processen voor participatie ingericht</a:t>
            </a: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Toezicht en Handhaving (WW12 &amp; 13)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 processen aangepast op OW en beproefd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 processen bij bouwactiviteiten aangepast op WKB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Medewerkers opgeleid in OW processen</a:t>
            </a: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Aanvullingssporen (WW21 &amp; 28)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Afspraken gemaakt over uitvoering bodemtaken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gevolgen voor Natura2000 gebieden beoordelen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nieuwe rekenmethode Geluid toepassen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regels voorkeursrecht en onteigening toepassen</a:t>
            </a:r>
          </a:p>
          <a:p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Leges en afspraken (WW24 &amp; 25)</a:t>
            </a:r>
          </a:p>
          <a:p>
            <a:pPr marL="225425" indent="-219075">
              <a:buFont typeface="Wingdings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Legesverordening vastgesteld (raadsbesluit o.b.v. geldende begroting) 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Mandaatregeling aangepast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Verordening planschade aangepast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Takenpakket omgevingsdiensten afgesproken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r>
              <a:rPr lang="nl-NL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(Tijdelijke) financiële afspraken omgevingsdiensten</a:t>
            </a:r>
          </a:p>
          <a:p>
            <a:pPr marL="211018" indent="-211018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1018" indent="-211018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1018" indent="-211018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1018" indent="-211018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1018" indent="-211018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1018" indent="-211018">
              <a:buFont typeface="Wingdings" panose="05000000000000000000" pitchFamily="2" charset="2"/>
              <a:buChar char="q"/>
            </a:pPr>
            <a:endParaRPr lang="nl-NL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7CF63571-DE3D-1976-1F5B-B2648EE15D72}"/>
              </a:ext>
            </a:extLst>
          </p:cNvPr>
          <p:cNvSpPr/>
          <p:nvPr/>
        </p:nvSpPr>
        <p:spPr>
          <a:xfrm>
            <a:off x="1916945" y="1158143"/>
            <a:ext cx="5767310" cy="392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cap="all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IWT Checklist Gemeenten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4FA08232-805A-4FBF-0F56-43946A5E0016}"/>
              </a:ext>
            </a:extLst>
          </p:cNvPr>
          <p:cNvSpPr/>
          <p:nvPr/>
        </p:nvSpPr>
        <p:spPr>
          <a:xfrm>
            <a:off x="1707960" y="1585344"/>
            <a:ext cx="6019633" cy="610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tx1"/>
                </a:solidFill>
              </a:rPr>
              <a:t>Wat moet u als gemeente minimaal ingeregeld, georganiseerd en gecheckt hebben als de Omgevingswet in werking treedt. 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xmlns="" id="{3E03BFFE-51DC-B1F1-D187-018425945B98}"/>
              </a:ext>
            </a:extLst>
          </p:cNvPr>
          <p:cNvSpPr/>
          <p:nvPr/>
        </p:nvSpPr>
        <p:spPr>
          <a:xfrm>
            <a:off x="4833546" y="2345679"/>
            <a:ext cx="3793391" cy="261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l-NL" sz="1200" b="1" cap="all" dirty="0">
                <a:solidFill>
                  <a:srgbClr val="8EBC4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REALISEREN VOOR OF DIRECT NA IWT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4224CFC2-77AB-F331-E732-88A33F95D095}"/>
              </a:ext>
            </a:extLst>
          </p:cNvPr>
          <p:cNvSpPr/>
          <p:nvPr/>
        </p:nvSpPr>
        <p:spPr>
          <a:xfrm>
            <a:off x="672287" y="2376502"/>
            <a:ext cx="3193130" cy="261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l-NL" sz="1200" b="1" cap="all" dirty="0">
                <a:solidFill>
                  <a:srgbClr val="00ADE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REALISEREN VÓÓR IWT</a:t>
            </a:r>
          </a:p>
        </p:txBody>
      </p:sp>
      <p:pic>
        <p:nvPicPr>
          <p:cNvPr id="10" name="Picture 2" descr="Aan de slag met de Omgevingswet | LinkedIn">
            <a:extLst>
              <a:ext uri="{FF2B5EF4-FFF2-40B4-BE49-F238E27FC236}">
                <a16:creationId xmlns:a16="http://schemas.microsoft.com/office/drawing/2014/main" xmlns="" id="{C8805E28-7036-39C8-150F-F2CF1C21A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124" y="246775"/>
            <a:ext cx="645309" cy="64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logo-vng - govroam">
            <a:extLst>
              <a:ext uri="{FF2B5EF4-FFF2-40B4-BE49-F238E27FC236}">
                <a16:creationId xmlns:a16="http://schemas.microsoft.com/office/drawing/2014/main" xmlns="" id="{8DAF9CE5-C4AF-93DF-E81B-F66DC1F6B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822" y="232276"/>
            <a:ext cx="1189305" cy="69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Half kader 11">
            <a:extLst>
              <a:ext uri="{FF2B5EF4-FFF2-40B4-BE49-F238E27FC236}">
                <a16:creationId xmlns:a16="http://schemas.microsoft.com/office/drawing/2014/main" xmlns="" id="{47CF3ECD-FA39-B205-6630-36AD2C2D009A}"/>
              </a:ext>
            </a:extLst>
          </p:cNvPr>
          <p:cNvSpPr/>
          <p:nvPr/>
        </p:nvSpPr>
        <p:spPr>
          <a:xfrm>
            <a:off x="404112" y="512862"/>
            <a:ext cx="2858174" cy="11972452"/>
          </a:xfrm>
          <a:prstGeom prst="halfFrame">
            <a:avLst>
              <a:gd name="adj1" fmla="val 4962"/>
              <a:gd name="adj2" fmla="val 5566"/>
            </a:avLst>
          </a:prstGeom>
          <a:gradFill>
            <a:gsLst>
              <a:gs pos="100000">
                <a:schemeClr val="bg1"/>
              </a:gs>
              <a:gs pos="1000">
                <a:srgbClr val="00AD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3" name="Half kader 12">
            <a:extLst>
              <a:ext uri="{FF2B5EF4-FFF2-40B4-BE49-F238E27FC236}">
                <a16:creationId xmlns:a16="http://schemas.microsoft.com/office/drawing/2014/main" xmlns="" id="{BB2BD1ED-5718-669E-2FB7-BF8CD2BCBDF2}"/>
              </a:ext>
            </a:extLst>
          </p:cNvPr>
          <p:cNvSpPr/>
          <p:nvPr/>
        </p:nvSpPr>
        <p:spPr>
          <a:xfrm flipH="1">
            <a:off x="6274093" y="505113"/>
            <a:ext cx="2858174" cy="11972452"/>
          </a:xfrm>
          <a:prstGeom prst="halfFrame">
            <a:avLst>
              <a:gd name="adj1" fmla="val 4962"/>
              <a:gd name="adj2" fmla="val 5566"/>
            </a:avLst>
          </a:prstGeom>
          <a:gradFill>
            <a:gsLst>
              <a:gs pos="100000">
                <a:schemeClr val="bg1"/>
              </a:gs>
              <a:gs pos="1000">
                <a:srgbClr val="8EBC4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3AF266C4-1ACC-2B6D-BCED-D77C504C4DE5}"/>
              </a:ext>
            </a:extLst>
          </p:cNvPr>
          <p:cNvSpPr txBox="1"/>
          <p:nvPr/>
        </p:nvSpPr>
        <p:spPr>
          <a:xfrm>
            <a:off x="745378" y="11549209"/>
            <a:ext cx="3762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800" baseline="300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nl-NL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 de Bruidsschat dekkend is ten aanzien van de aanvragen die u </a:t>
            </a:r>
            <a:br>
              <a:rPr lang="nl-NL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wilt ontvangen, hoeft u niet per se iets te doen voor 1 januari 2023. Als de BS niet dekkend is, moet u voor 1 januari 2023 TR indieningsvereisten aanleveren</a:t>
            </a:r>
            <a:endParaRPr lang="nl-N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xmlns="" id="{4FAB6829-5C10-90F8-8635-BCD2E2BB1E54}"/>
              </a:ext>
            </a:extLst>
          </p:cNvPr>
          <p:cNvSpPr txBox="1"/>
          <p:nvPr/>
        </p:nvSpPr>
        <p:spPr>
          <a:xfrm>
            <a:off x="745378" y="11278776"/>
            <a:ext cx="37621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800" baseline="300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nl-NL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 staat voor wegwijzer. Deze vindt u op de website van de VNG. 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xmlns="" id="{2D24022F-3007-E392-201A-66BB6C7CC5B9}"/>
              </a:ext>
            </a:extLst>
          </p:cNvPr>
          <p:cNvSpPr txBox="1"/>
          <p:nvPr/>
        </p:nvSpPr>
        <p:spPr>
          <a:xfrm>
            <a:off x="352277" y="304303"/>
            <a:ext cx="37621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8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Versie 1.0, 22 september 2022</a:t>
            </a:r>
          </a:p>
        </p:txBody>
      </p:sp>
    </p:spTree>
    <p:extLst>
      <p:ext uri="{BB962C8B-B14F-4D97-AF65-F5344CB8AC3E}">
        <p14:creationId xmlns:p14="http://schemas.microsoft.com/office/powerpoint/2010/main" val="1661225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309</Words>
  <Application>Microsoft Office PowerPoint</Application>
  <PresentationFormat>A3 (297 x 420 mm)</PresentationFormat>
  <Paragraphs>83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Bram van den Boom</dc:creator>
  <cp:lastModifiedBy>w van oekel</cp:lastModifiedBy>
  <cp:revision>12</cp:revision>
  <dcterms:created xsi:type="dcterms:W3CDTF">2022-09-06T06:30:01Z</dcterms:created>
  <dcterms:modified xsi:type="dcterms:W3CDTF">2022-09-23T08:35:15Z</dcterms:modified>
</cp:coreProperties>
</file>