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08" r:id="rId2"/>
    <p:sldMasterId id="2147483721" r:id="rId3"/>
  </p:sldMasterIdLst>
  <p:notesMasterIdLst>
    <p:notesMasterId r:id="rId17"/>
  </p:notesMasterIdLst>
  <p:handoutMasterIdLst>
    <p:handoutMasterId r:id="rId18"/>
  </p:handoutMasterIdLst>
  <p:sldIdLst>
    <p:sldId id="256" r:id="rId4"/>
    <p:sldId id="336" r:id="rId5"/>
    <p:sldId id="329" r:id="rId6"/>
    <p:sldId id="298" r:id="rId7"/>
    <p:sldId id="326" r:id="rId8"/>
    <p:sldId id="337" r:id="rId9"/>
    <p:sldId id="334" r:id="rId10"/>
    <p:sldId id="335" r:id="rId11"/>
    <p:sldId id="338" r:id="rId12"/>
    <p:sldId id="339" r:id="rId13"/>
    <p:sldId id="331" r:id="rId14"/>
    <p:sldId id="332" r:id="rId15"/>
    <p:sldId id="333" r:id="rId16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7" userDrawn="1">
          <p15:clr>
            <a:srgbClr val="A4A3A4"/>
          </p15:clr>
        </p15:guide>
        <p15:guide id="2" orient="horz" pos="856" userDrawn="1">
          <p15:clr>
            <a:srgbClr val="A4A3A4"/>
          </p15:clr>
        </p15:guide>
        <p15:guide id="3" orient="horz" pos="1715" userDrawn="1">
          <p15:clr>
            <a:srgbClr val="A4A3A4"/>
          </p15:clr>
        </p15:guide>
        <p15:guide id="4" pos="2892" userDrawn="1">
          <p15:clr>
            <a:srgbClr val="A4A3A4"/>
          </p15:clr>
        </p15:guide>
        <p15:guide id="5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gner, Coen (WVL)" initials="WC(" lastIdx="1" clrIdx="0">
    <p:extLst>
      <p:ext uri="{19B8F6BF-5375-455C-9EA6-DF929625EA0E}">
        <p15:presenceInfo xmlns:p15="http://schemas.microsoft.com/office/powerpoint/2012/main" userId="S-1-5-21-1046319769-833967741-3563887046-5217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937"/>
    <a:srgbClr val="39870C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5000" autoAdjust="0"/>
  </p:normalViewPr>
  <p:slideViewPr>
    <p:cSldViewPr snapToGrid="0" snapToObjects="1" showGuides="1">
      <p:cViewPr varScale="1">
        <p:scale>
          <a:sx n="86" d="100"/>
          <a:sy n="86" d="100"/>
        </p:scale>
        <p:origin x="444" y="90"/>
      </p:cViewPr>
      <p:guideLst>
        <p:guide orient="horz" pos="2897"/>
        <p:guide orient="horz" pos="856"/>
        <p:guide orient="horz" pos="1715"/>
        <p:guide pos="2892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46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22-6-2022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22-6-2022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Titel</a:t>
            </a:r>
            <a:r>
              <a:rPr lang="nl-NL" baseline="0" dirty="0" smtClean="0"/>
              <a:t> is vrij om aan te passen.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77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77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29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66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5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24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52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86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667941"/>
            <a:ext cx="4577082" cy="4206948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2568036"/>
            <a:ext cx="3878753" cy="116261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667941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4052023"/>
            <a:ext cx="3878262" cy="698897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750">
                <a:solidFill>
                  <a:schemeClr val="bg1"/>
                </a:solidFill>
              </a:defRPr>
            </a:lvl1pPr>
            <a:lvl2pPr marL="342900" indent="0" algn="l">
              <a:buFontTx/>
              <a:buNone/>
              <a:defRPr sz="750">
                <a:solidFill>
                  <a:schemeClr val="bg1"/>
                </a:solidFill>
              </a:defRPr>
            </a:lvl2pPr>
            <a:lvl3pPr marL="685800" indent="0" algn="l">
              <a:buFontTx/>
              <a:buNone/>
              <a:defRPr sz="750">
                <a:solidFill>
                  <a:schemeClr val="bg1"/>
                </a:solidFill>
              </a:defRPr>
            </a:lvl3pPr>
            <a:lvl4pPr marL="1028700" indent="0" algn="l">
              <a:buFontTx/>
              <a:buNone/>
              <a:defRPr sz="750">
                <a:solidFill>
                  <a:schemeClr val="bg1"/>
                </a:solidFill>
              </a:defRPr>
            </a:lvl4pPr>
            <a:lvl5pPr marL="1371600" indent="0" algn="l">
              <a:buFontTx/>
              <a:buNone/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43032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6A6E-1A44-484E-899B-4F401EB5A7C9}" type="datetime1">
              <a:rPr lang="nl-NL" smtClean="0"/>
              <a:t>22-6-2022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4" y="1358504"/>
            <a:ext cx="4453799" cy="3229264"/>
          </a:xfrm>
        </p:spPr>
        <p:txBody>
          <a:bodyPr>
            <a:normAutofit/>
          </a:bodyPr>
          <a:lstStyle>
            <a:lvl1pPr marL="214313" indent="-214313">
              <a:lnSpc>
                <a:spcPts val="1800"/>
              </a:lnSpc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350"/>
            </a:lvl2pPr>
            <a:lvl3pPr marL="685800" indent="0">
              <a:lnSpc>
                <a:spcPts val="1800"/>
              </a:lnSpc>
              <a:buFontTx/>
              <a:buNone/>
              <a:defRPr sz="1350"/>
            </a:lvl3pPr>
            <a:lvl4pPr marL="1028700" indent="0">
              <a:lnSpc>
                <a:spcPts val="1800"/>
              </a:lnSpc>
              <a:buFontTx/>
              <a:buNone/>
              <a:defRPr sz="1350"/>
            </a:lvl4pPr>
            <a:lvl5pPr marL="1371600" indent="0">
              <a:lnSpc>
                <a:spcPts val="1800"/>
              </a:lnSpc>
              <a:buFontTx/>
              <a:buNone/>
              <a:defRPr sz="135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4" y="1358503"/>
            <a:ext cx="3494087" cy="3225404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7734-72FC-492E-9EEA-24793703FF96}" type="datetime1">
              <a:rPr lang="nl-NL" smtClean="0"/>
              <a:t>22-6-2022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358504"/>
            <a:ext cx="8229600" cy="3192066"/>
          </a:xfrm>
        </p:spPr>
        <p:txBody>
          <a:bodyPr numCol="2" spcCol="360000"/>
          <a:lstStyle>
            <a:lvl1pPr marL="214313" indent="-214313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557213" indent="-214313" algn="l">
              <a:buFont typeface="Arial"/>
              <a:buChar char="•"/>
              <a:defRPr/>
            </a:lvl2pPr>
            <a:lvl3pPr marL="900113" indent="-214313" algn="l">
              <a:buFont typeface="Arial"/>
              <a:buChar char="•"/>
              <a:defRPr/>
            </a:lvl3pPr>
            <a:lvl4pPr marL="1243013" indent="-214313" algn="l">
              <a:buFont typeface="Arial"/>
              <a:buChar char="•"/>
              <a:defRPr/>
            </a:lvl4pPr>
            <a:lvl5pPr marL="1585913" indent="-214313" algn="l">
              <a:buFont typeface="Arial"/>
              <a:buChar char="•"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25168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5EDC-CE30-430E-9614-4152903BB911}" type="datetime1">
              <a:rPr lang="nl-NL" smtClean="0"/>
              <a:t>22-6-2022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3584864"/>
            <a:ext cx="9144000" cy="111453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8229600" cy="49734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358504"/>
            <a:ext cx="8223250" cy="20574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BB16-D16F-4D67-84E6-D837EBD5C1FF}" type="datetime1">
              <a:rPr lang="nl-NL" smtClean="0"/>
              <a:t>22-6-2022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3059122"/>
            <a:ext cx="3890754" cy="154026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8229600" cy="49734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358504"/>
            <a:ext cx="8229600" cy="1555169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3059122"/>
            <a:ext cx="3890754" cy="154026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2B42-7DD4-4EA4-871F-E0F268A39FDD}" type="datetime1">
              <a:rPr lang="nl-NL" smtClean="0"/>
              <a:t>22-6-2022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353812"/>
            <a:ext cx="3890754" cy="154026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8229600" cy="49734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358504"/>
            <a:ext cx="3947060" cy="3240881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3059122"/>
            <a:ext cx="3890754" cy="1540264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3736302" cy="49734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F5CF-5B63-43FA-9A1A-946A454EE4ED}" type="datetime1">
              <a:rPr lang="nl-NL" smtClean="0"/>
              <a:t>22-6-2022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637147"/>
            <a:ext cx="3729952" cy="20574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870347"/>
            <a:ext cx="4235017" cy="372903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876300"/>
            <a:ext cx="6244648" cy="311943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4038183"/>
            <a:ext cx="6244070" cy="3895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64AF-EB61-43E2-8394-2F5071284623}" type="datetime1">
              <a:rPr lang="nl-NL" smtClean="0"/>
              <a:t>22-6-2022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6" y="4324026"/>
            <a:ext cx="6245225" cy="305990"/>
          </a:xfrm>
        </p:spPr>
        <p:txBody>
          <a:bodyPr>
            <a:noAutofit/>
          </a:bodyPr>
          <a:lstStyle>
            <a:lvl1pPr algn="l">
              <a:defRPr sz="1050">
                <a:solidFill>
                  <a:srgbClr val="000000"/>
                </a:solidFill>
              </a:defRPr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876300"/>
            <a:ext cx="2919557" cy="311943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4038183"/>
            <a:ext cx="6244070" cy="3895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F3D7-FBBF-48A3-8809-1D8437CEFC99}" type="datetime1">
              <a:rPr lang="nl-NL" smtClean="0"/>
              <a:t>22-6-2022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6" y="4324026"/>
            <a:ext cx="6245225" cy="305990"/>
          </a:xfrm>
        </p:spPr>
        <p:txBody>
          <a:bodyPr>
            <a:noAutofit/>
          </a:bodyPr>
          <a:lstStyle>
            <a:lvl1pPr algn="l">
              <a:defRPr sz="1050">
                <a:solidFill>
                  <a:srgbClr val="000000"/>
                </a:solidFill>
              </a:defRPr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870347"/>
            <a:ext cx="2932546" cy="311943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BCD6-5924-4E0A-86A6-96DF2B103F15}" type="datetime1">
              <a:rPr lang="nl-NL" smtClean="0"/>
              <a:t>22-6-2022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Bodem in het DSO 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9BD9-C696-4215-BD2F-2014D4CB1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02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914000" y="2743200"/>
            <a:ext cx="3753000" cy="13716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000" y="4114801"/>
            <a:ext cx="3753000" cy="241556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4914000" y="1590313"/>
            <a:ext cx="3753000" cy="1052513"/>
          </a:xfrm>
        </p:spPr>
        <p:txBody>
          <a:bodyPr tIns="0" bIns="0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14000" y="4356357"/>
            <a:ext cx="3753000" cy="2592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4896429"/>
            <a:ext cx="3196828" cy="137700"/>
          </a:xfrm>
        </p:spPr>
        <p:txBody>
          <a:bodyPr anchor="b" anchorCtr="0">
            <a:noAutofit/>
          </a:bodyPr>
          <a:lstStyle>
            <a:lvl1pPr marL="0" indent="0">
              <a:buNone/>
              <a:defRPr sz="675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286300" y="4896429"/>
            <a:ext cx="383400" cy="137700"/>
          </a:xfrm>
        </p:spPr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8510C-BC5B-408F-A83E-20041DE7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667941"/>
            <a:ext cx="4577082" cy="4206948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1810193"/>
            <a:ext cx="3878753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667941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2570560"/>
            <a:ext cx="9144000" cy="2572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409700"/>
            <a:ext cx="8192691" cy="116086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76250" y="2812115"/>
            <a:ext cx="8193882" cy="1302685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4896429"/>
            <a:ext cx="3196828" cy="137700"/>
          </a:xfrm>
        </p:spPr>
        <p:txBody>
          <a:bodyPr anchor="b" anchorCtr="0">
            <a:noAutofit/>
          </a:bodyPr>
          <a:lstStyle>
            <a:lvl1pPr marL="0" indent="0">
              <a:buNone/>
              <a:defRPr sz="675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501" y="4114801"/>
            <a:ext cx="3753000" cy="241556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2500" y="4356357"/>
            <a:ext cx="3753000" cy="2592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98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4900" y="4896429"/>
            <a:ext cx="3196828" cy="137700"/>
          </a:xfrm>
        </p:spPr>
        <p:txBody>
          <a:bodyPr anchor="b" anchorCtr="0">
            <a:noAutofit/>
          </a:bodyPr>
          <a:lstStyle>
            <a:lvl1pPr marL="0" indent="0">
              <a:buNone/>
              <a:defRPr sz="675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4000" y="2743201"/>
            <a:ext cx="3753000" cy="13716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4000" y="1590313"/>
            <a:ext cx="3753000" cy="1052513"/>
          </a:xfrm>
        </p:spPr>
        <p:txBody>
          <a:bodyPr tIns="0" bIns="0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14000" y="4114801"/>
            <a:ext cx="3753000" cy="241556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14000" y="4356357"/>
            <a:ext cx="3753000" cy="2592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22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2500" y="1763100"/>
            <a:ext cx="8191800" cy="29730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4896429"/>
            <a:ext cx="3196828" cy="137700"/>
          </a:xfrm>
        </p:spPr>
        <p:txBody>
          <a:bodyPr anchor="b" anchorCtr="0">
            <a:noAutofit/>
          </a:bodyPr>
          <a:lstStyle>
            <a:lvl1pPr marL="0" indent="0">
              <a:buNone/>
              <a:defRPr sz="675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57933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2500" y="1763100"/>
            <a:ext cx="3752850" cy="2972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4000" y="1763100"/>
            <a:ext cx="3758400" cy="2972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4896429"/>
            <a:ext cx="3196828" cy="137700"/>
          </a:xfrm>
        </p:spPr>
        <p:txBody>
          <a:bodyPr anchor="b" anchorCtr="0">
            <a:noAutofit/>
          </a:bodyPr>
          <a:lstStyle>
            <a:lvl1pPr marL="0" indent="0">
              <a:buNone/>
              <a:defRPr sz="675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0398125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914000" y="1763099"/>
            <a:ext cx="3753000" cy="2972700"/>
          </a:xfrm>
        </p:spPr>
        <p:txBody>
          <a:bodyPr/>
          <a:lstStyle>
            <a:lvl1pPr marL="237600" indent="-237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72500" indent="-2376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961463"/>
            <a:ext cx="3753000" cy="80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4900" y="4896429"/>
            <a:ext cx="3196828" cy="137700"/>
          </a:xfrm>
        </p:spPr>
        <p:txBody>
          <a:bodyPr anchor="b" anchorCtr="0">
            <a:noAutofit/>
          </a:bodyPr>
          <a:lstStyle>
            <a:lvl1pPr marL="0" indent="0">
              <a:buNone/>
              <a:defRPr sz="675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4259068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72500" y="789386"/>
            <a:ext cx="8192691" cy="30186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72500" y="3973606"/>
            <a:ext cx="8192691" cy="692454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4896429"/>
            <a:ext cx="3196828" cy="137700"/>
          </a:xfrm>
        </p:spPr>
        <p:txBody>
          <a:bodyPr anchor="b" anchorCtr="0">
            <a:noAutofit/>
          </a:bodyPr>
          <a:lstStyle>
            <a:lvl1pPr marL="0" indent="0">
              <a:buNone/>
              <a:defRPr sz="675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86995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35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914000" y="789385"/>
            <a:ext cx="3753000" cy="3876675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500" y="2279366"/>
            <a:ext cx="3752850" cy="80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4896429"/>
            <a:ext cx="3196828" cy="137700"/>
          </a:xfrm>
        </p:spPr>
        <p:txBody>
          <a:bodyPr anchor="b" anchorCtr="0">
            <a:noAutofit/>
          </a:bodyPr>
          <a:lstStyle>
            <a:lvl1pPr marL="0" indent="0">
              <a:buNone/>
              <a:defRPr sz="675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0248843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4914000" y="1763100"/>
            <a:ext cx="3753000" cy="2972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961463"/>
            <a:ext cx="3753000" cy="8019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4900" y="4896429"/>
            <a:ext cx="3196828" cy="137700"/>
          </a:xfrm>
        </p:spPr>
        <p:txBody>
          <a:bodyPr anchor="b" anchorCtr="0">
            <a:noAutofit/>
          </a:bodyPr>
          <a:lstStyle>
            <a:lvl1pPr marL="0" indent="0">
              <a:buNone/>
              <a:defRPr sz="675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559212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71750"/>
            <a:ext cx="9144000" cy="257175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410869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3865332"/>
            <a:ext cx="9144000" cy="432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369060"/>
            <a:ext cx="9144000" cy="297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018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667941"/>
            <a:ext cx="4577082" cy="4206948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1810193"/>
            <a:ext cx="3878753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0" y="675322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652856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35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82214" y="1714500"/>
            <a:ext cx="3286727" cy="518913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382214" y="2309615"/>
            <a:ext cx="3286727" cy="518913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382214" y="2884130"/>
            <a:ext cx="3286727" cy="518913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19401" y="1771008"/>
            <a:ext cx="405902" cy="405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19401" y="2360520"/>
            <a:ext cx="405902" cy="405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19401" y="2940638"/>
            <a:ext cx="405902" cy="405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500" y="2287840"/>
            <a:ext cx="3748266" cy="80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4896429"/>
            <a:ext cx="3196828" cy="137700"/>
          </a:xfrm>
        </p:spPr>
        <p:txBody>
          <a:bodyPr anchor="b" anchorCtr="0">
            <a:noAutofit/>
          </a:bodyPr>
          <a:lstStyle>
            <a:lvl1pPr marL="0" indent="0">
              <a:buNone/>
              <a:defRPr sz="675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52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A304E16-9D7A-2D4E-A27E-F071DC80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03" y="2032824"/>
            <a:ext cx="7642147" cy="2841609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6F1C95-3CE5-134C-9416-C0FF0ECFA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783585" y="4643260"/>
            <a:ext cx="4506907" cy="26976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596148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0C382E-C4FA-D84F-9C8F-396385D8D5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783585" y="4643260"/>
            <a:ext cx="4506907" cy="26976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01233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8903" y="1542892"/>
            <a:ext cx="6230880" cy="374372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1309C68-73C6-7A40-8F78-E16CE0563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4045" y="2032825"/>
            <a:ext cx="6833194" cy="244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77"/>
            </a:lvl1pPr>
            <a:lvl2pPr marL="311079" indent="0">
              <a:buNone/>
              <a:defRPr sz="1905"/>
            </a:lvl2pPr>
            <a:lvl3pPr marL="622158" indent="0">
              <a:buNone/>
              <a:defRPr sz="1633"/>
            </a:lvl3pPr>
            <a:lvl4pPr marL="933237" indent="0">
              <a:buNone/>
              <a:defRPr sz="1361"/>
            </a:lvl4pPr>
            <a:lvl5pPr marL="1244316" indent="0">
              <a:buNone/>
              <a:defRPr sz="1361"/>
            </a:lvl5pPr>
            <a:lvl6pPr marL="1555394" indent="0">
              <a:buNone/>
              <a:defRPr sz="1361"/>
            </a:lvl6pPr>
            <a:lvl7pPr marL="1866473" indent="0">
              <a:buNone/>
              <a:defRPr sz="1361"/>
            </a:lvl7pPr>
            <a:lvl8pPr marL="2177552" indent="0">
              <a:buNone/>
              <a:defRPr sz="1361"/>
            </a:lvl8pPr>
            <a:lvl9pPr marL="2488631" indent="0">
              <a:buNone/>
              <a:defRPr sz="1361"/>
            </a:lvl9pPr>
          </a:lstStyle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C0D2800-27AA-EE4C-8ED0-C802C78DF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783585" y="4643260"/>
            <a:ext cx="4506907" cy="26976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45626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48902" y="1591884"/>
            <a:ext cx="6727702" cy="2743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77"/>
            </a:lvl1pPr>
            <a:lvl2pPr marL="311079" indent="0">
              <a:buNone/>
              <a:defRPr sz="1905"/>
            </a:lvl2pPr>
            <a:lvl3pPr marL="622158" indent="0">
              <a:buNone/>
              <a:defRPr sz="1633"/>
            </a:lvl3pPr>
            <a:lvl4pPr marL="933237" indent="0">
              <a:buNone/>
              <a:defRPr sz="1361"/>
            </a:lvl4pPr>
            <a:lvl5pPr marL="1244316" indent="0">
              <a:buNone/>
              <a:defRPr sz="1361"/>
            </a:lvl5pPr>
            <a:lvl6pPr marL="1555394" indent="0">
              <a:buNone/>
              <a:defRPr sz="1361"/>
            </a:lvl6pPr>
            <a:lvl7pPr marL="1866473" indent="0">
              <a:buNone/>
              <a:defRPr sz="1361"/>
            </a:lvl7pPr>
            <a:lvl8pPr marL="2177552" indent="0">
              <a:buNone/>
              <a:defRPr sz="1361"/>
            </a:lvl8pPr>
            <a:lvl9pPr marL="2488631" indent="0">
              <a:buNone/>
              <a:defRPr sz="1361"/>
            </a:lvl9pPr>
          </a:lstStyle>
          <a:p>
            <a:pPr lvl="0"/>
            <a:endParaRPr lang="nl-NL" noProof="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CF85E9D-5C94-7D40-8A99-1DC9294338FD}"/>
              </a:ext>
            </a:extLst>
          </p:cNvPr>
          <p:cNvSpPr txBox="1"/>
          <p:nvPr userDrawn="1"/>
        </p:nvSpPr>
        <p:spPr>
          <a:xfrm>
            <a:off x="848903" y="4531480"/>
            <a:ext cx="627047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25" dirty="0">
                <a:solidFill>
                  <a:schemeClr val="tx1"/>
                </a:solidFill>
              </a:rPr>
              <a:t>Bijschrift</a:t>
            </a:r>
          </a:p>
        </p:txBody>
      </p:sp>
    </p:spTree>
    <p:extLst>
      <p:ext uri="{BB962C8B-B14F-4D97-AF65-F5344CB8AC3E}">
        <p14:creationId xmlns:p14="http://schemas.microsoft.com/office/powerpoint/2010/main" val="2370607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7036A37-C0DE-0F42-BC4B-7A70989076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783585" y="4643260"/>
            <a:ext cx="4506907" cy="26976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439660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3" indent="0" algn="ctr">
              <a:buNone/>
              <a:defRPr/>
            </a:lvl2pPr>
            <a:lvl3pPr marL="685804" indent="0" algn="ctr">
              <a:buNone/>
              <a:defRPr/>
            </a:lvl3pPr>
            <a:lvl4pPr marL="1028707" indent="0" algn="ctr">
              <a:buNone/>
              <a:defRPr/>
            </a:lvl4pPr>
            <a:lvl5pPr marL="1371609" indent="0" algn="ctr">
              <a:buNone/>
              <a:defRPr/>
            </a:lvl5pPr>
            <a:lvl6pPr marL="1714511" indent="0" algn="ctr">
              <a:buNone/>
              <a:defRPr/>
            </a:lvl6pPr>
            <a:lvl7pPr marL="2057413" indent="0" algn="ctr">
              <a:buNone/>
              <a:defRPr/>
            </a:lvl7pPr>
            <a:lvl8pPr marL="2400316" indent="0" algn="ctr">
              <a:buNone/>
              <a:defRPr/>
            </a:lvl8pPr>
            <a:lvl9pPr marL="2743218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Bodem in het DSO  </a:t>
            </a:r>
            <a:endParaRPr lang="nl-NL" alt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1706-2BF7-457B-A6AE-9CE855AD88A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4A62B-62C5-46A6-A3CF-ACF90A14D822}" type="datetime1">
              <a:rPr lang="nl-NL" altLang="nl-NL" smtClean="0"/>
              <a:t>22-6-2022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652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667941"/>
            <a:ext cx="4577082" cy="4206948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1810193"/>
            <a:ext cx="3878753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667941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58019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878823"/>
            <a:ext cx="4015134" cy="926426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1810193"/>
            <a:ext cx="3878753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275937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667941"/>
            <a:ext cx="4585686" cy="420694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3" y="878823"/>
            <a:ext cx="8216179" cy="926426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1810193"/>
            <a:ext cx="8216178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275937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6256" y="4874889"/>
            <a:ext cx="9156512" cy="28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8" name="Rechthoek 7"/>
          <p:cNvSpPr/>
          <p:nvPr userDrawn="1"/>
        </p:nvSpPr>
        <p:spPr>
          <a:xfrm>
            <a:off x="0" y="4884813"/>
            <a:ext cx="9144000" cy="268612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C4070103-38D3-43A4-B0C6-2576A172FB2A}" type="datetime1">
              <a:rPr lang="nl-NL" smtClean="0"/>
              <a:t>22-6-2022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488481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Bodem in het DSO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621181"/>
            <a:ext cx="9156512" cy="4253708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3" y="878823"/>
            <a:ext cx="8216179" cy="926426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1810193"/>
            <a:ext cx="8216178" cy="1162615"/>
          </a:xfrm>
        </p:spPr>
        <p:txBody>
          <a:bodyPr>
            <a:normAutofit/>
          </a:bodyPr>
          <a:lstStyle>
            <a:lvl1pPr marL="214313" indent="-214313" algn="l">
              <a:buFont typeface="Arial"/>
              <a:buChar char="•"/>
              <a:defRPr sz="135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0F9F-1E92-4088-AA43-D61F2CCD9550}" type="datetime1">
              <a:rPr lang="nl-NL" smtClean="0"/>
              <a:t>22-6-2022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358504"/>
            <a:ext cx="8223250" cy="32292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2pPr>
            <a:lvl3pPr marL="6858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3pPr>
            <a:lvl4pPr marL="10287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4pPr>
            <a:lvl5pPr marL="1371600" indent="0">
              <a:lnSpc>
                <a:spcPts val="1800"/>
              </a:lnSpc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F96D-7EDE-47A8-A67D-56BE10E3BD9E}" type="datetime1">
              <a:rPr lang="nl-NL" smtClean="0"/>
              <a:t>22-6-2022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358504"/>
            <a:ext cx="8223250" cy="3229264"/>
          </a:xfrm>
        </p:spPr>
        <p:txBody>
          <a:bodyPr>
            <a:normAutofit/>
          </a:bodyPr>
          <a:lstStyle>
            <a:lvl1pPr marL="214313" indent="-214313">
              <a:lnSpc>
                <a:spcPts val="1800"/>
              </a:lnSpc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  <a:lvl2pPr marL="342900" indent="0">
              <a:lnSpc>
                <a:spcPts val="1800"/>
              </a:lnSpc>
              <a:buFontTx/>
              <a:buNone/>
              <a:defRPr sz="1350"/>
            </a:lvl2pPr>
            <a:lvl3pPr marL="685800" indent="0">
              <a:lnSpc>
                <a:spcPts val="1800"/>
              </a:lnSpc>
              <a:buFontTx/>
              <a:buNone/>
              <a:defRPr sz="1350"/>
            </a:lvl3pPr>
            <a:lvl4pPr marL="1028700" indent="0">
              <a:lnSpc>
                <a:spcPts val="1800"/>
              </a:lnSpc>
              <a:buFontTx/>
              <a:buNone/>
              <a:defRPr sz="1350"/>
            </a:lvl4pPr>
            <a:lvl5pPr marL="1371600" indent="0">
              <a:lnSpc>
                <a:spcPts val="1800"/>
              </a:lnSpc>
              <a:buFontTx/>
              <a:buNone/>
              <a:defRPr sz="135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6" y="76888"/>
            <a:ext cx="1713438" cy="50395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4879581"/>
            <a:ext cx="9144000" cy="268612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877043"/>
            <a:ext cx="8229600" cy="497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50" y="1299841"/>
            <a:ext cx="8292909" cy="3012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487958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C611175-8CEE-4C68-9DCF-66F2DC688687}" type="datetime1">
              <a:rPr lang="nl-NL" smtClean="0"/>
              <a:t>22-6-2022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488481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Bodem in het DSO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690" r:id="rId8"/>
    <p:sldLayoutId id="2147483695" r:id="rId9"/>
    <p:sldLayoutId id="2147483704" r:id="rId10"/>
    <p:sldLayoutId id="2147483703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  <p:sldLayoutId id="2147483707" r:id="rId18"/>
  </p:sldLayoutIdLst>
  <p:hf sldNum="0" hdr="0"/>
  <p:txStyles>
    <p:titleStyle>
      <a:lvl1pPr algn="l" defTabSz="342900" rtl="0" eaLnBrk="1" latinLnBrk="0" hangingPunct="1">
        <a:spcBef>
          <a:spcPct val="0"/>
        </a:spcBef>
        <a:buNone/>
        <a:defRPr sz="21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34290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68580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02870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371600" indent="0" algn="l" defTabSz="342900" rtl="0" eaLnBrk="1" latinLnBrk="0" hangingPunct="1">
        <a:lnSpc>
          <a:spcPct val="100000"/>
        </a:lnSpc>
        <a:spcBef>
          <a:spcPct val="20000"/>
        </a:spcBef>
        <a:buFontTx/>
        <a:buNone/>
        <a:defRPr sz="12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2500" y="961463"/>
            <a:ext cx="8199900" cy="8019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2500" y="1762124"/>
            <a:ext cx="8199900" cy="297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6300" y="4896429"/>
            <a:ext cx="383400" cy="1377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7600" indent="-237600" algn="l" defTabSz="685800" rtl="0" eaLnBrk="1" latinLnBrk="0" hangingPunct="1">
        <a:lnSpc>
          <a:spcPct val="90000"/>
        </a:lnSpc>
        <a:spcBef>
          <a:spcPts val="900"/>
        </a:spcBef>
        <a:buClrTx/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00" indent="-237600" algn="l" defTabSz="685800" rtl="0" eaLnBrk="1" latinLnBrk="0" hangingPunct="1">
        <a:lnSpc>
          <a:spcPct val="90000"/>
        </a:lnSpc>
        <a:spcBef>
          <a:spcPts val="750"/>
        </a:spcBef>
        <a:buClrTx/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0100" indent="-237600" algn="l" defTabSz="685800" rtl="0" eaLnBrk="1" latinLnBrk="0" hangingPunct="1">
        <a:lnSpc>
          <a:spcPct val="90000"/>
        </a:lnSpc>
        <a:spcBef>
          <a:spcPts val="600"/>
        </a:spcBef>
        <a:buClrTx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45000" indent="-237600" algn="l" defTabSz="685800" rtl="0" eaLnBrk="1" latinLnBrk="0" hangingPunct="1">
        <a:lnSpc>
          <a:spcPct val="90000"/>
        </a:lnSpc>
        <a:spcBef>
          <a:spcPts val="450"/>
        </a:spcBef>
        <a:buClrTx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182600" indent="-2376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Verdana" panose="020B060403050404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500" indent="-237600" algn="l" defTabSz="685800" rtl="0" eaLnBrk="1" latinLnBrk="0" hangingPunct="1">
        <a:lnSpc>
          <a:spcPct val="90000"/>
        </a:lnSpc>
        <a:spcBef>
          <a:spcPts val="45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54000" indent="-54000" algn="l" defTabSz="685800" rtl="0" eaLnBrk="1" latinLnBrk="0" hangingPunct="1">
        <a:lnSpc>
          <a:spcPct val="90000"/>
        </a:lnSpc>
        <a:spcBef>
          <a:spcPts val="450"/>
        </a:spcBef>
        <a:buClr>
          <a:schemeClr val="bg1"/>
        </a:buClr>
        <a:buSzPct val="25000"/>
        <a:buFont typeface="Verdana" panose="020B0604030504040204" pitchFamily="34" charset="0"/>
        <a:buChar char="'"/>
        <a:defRPr sz="9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54000" indent="-54000" algn="l" defTabSz="685800" rtl="0" eaLnBrk="1" latinLnBrk="0" hangingPunct="1">
        <a:lnSpc>
          <a:spcPct val="90000"/>
        </a:lnSpc>
        <a:spcBef>
          <a:spcPts val="450"/>
        </a:spcBef>
        <a:buClr>
          <a:schemeClr val="bg1"/>
        </a:buClr>
        <a:buSzPct val="25000"/>
        <a:buFont typeface="Verdana" panose="020B0604030504040204" pitchFamily="34" charset="0"/>
        <a:buChar char="'"/>
        <a:defRPr sz="9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162000" indent="-108000" algn="l" defTabSz="685800" rtl="0" eaLnBrk="1" latinLnBrk="0" hangingPunct="1">
        <a:lnSpc>
          <a:spcPct val="90000"/>
        </a:lnSpc>
        <a:spcBef>
          <a:spcPts val="45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9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C6D01EF-1D7B-8742-8EDB-95255F3FCE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9959" y="0"/>
            <a:ext cx="9163959" cy="1579820"/>
          </a:xfrm>
          <a:prstGeom prst="rect">
            <a:avLst/>
          </a:prstGeom>
        </p:spPr>
      </p:pic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48903" y="1542892"/>
            <a:ext cx="6230880" cy="3743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</p:spTree>
    <p:extLst>
      <p:ext uri="{BB962C8B-B14F-4D97-AF65-F5344CB8AC3E}">
        <p14:creationId xmlns:p14="http://schemas.microsoft.com/office/powerpoint/2010/main" val="51554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hf sldNum="0" hdr="0"/>
  <p:txStyles>
    <p:titleStyle>
      <a:lvl1pPr algn="l" defTabSz="305679" rtl="0" eaLnBrk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2177" b="1">
          <a:solidFill>
            <a:schemeClr val="accent2"/>
          </a:solidFill>
          <a:latin typeface="+mj-lt"/>
          <a:ea typeface="Geneva" charset="0"/>
          <a:cs typeface="+mj-cs"/>
        </a:defRPr>
      </a:lvl1pPr>
      <a:lvl2pPr algn="l" defTabSz="305679" rtl="0" eaLnBrk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1905">
          <a:solidFill>
            <a:srgbClr val="000000"/>
          </a:solidFill>
          <a:latin typeface="Arial Bold" pitchFamily="32" charset="0"/>
          <a:ea typeface="Geneva" charset="0"/>
          <a:cs typeface="Arial" pitchFamily="-112" charset="0"/>
        </a:defRPr>
      </a:lvl2pPr>
      <a:lvl3pPr algn="l" defTabSz="305679" rtl="0" eaLnBrk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1905">
          <a:solidFill>
            <a:srgbClr val="000000"/>
          </a:solidFill>
          <a:latin typeface="Arial Bold" pitchFamily="32" charset="0"/>
          <a:ea typeface="Geneva" charset="0"/>
          <a:cs typeface="Arial" pitchFamily="-112" charset="0"/>
        </a:defRPr>
      </a:lvl3pPr>
      <a:lvl4pPr algn="l" defTabSz="305679" rtl="0" eaLnBrk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1905">
          <a:solidFill>
            <a:srgbClr val="000000"/>
          </a:solidFill>
          <a:latin typeface="Arial Bold" pitchFamily="32" charset="0"/>
          <a:ea typeface="Geneva" charset="0"/>
          <a:cs typeface="Arial" pitchFamily="-112" charset="0"/>
        </a:defRPr>
      </a:lvl4pPr>
      <a:lvl5pPr algn="l" defTabSz="305679" rtl="0" eaLnBrk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1905">
          <a:solidFill>
            <a:srgbClr val="000000"/>
          </a:solidFill>
          <a:latin typeface="Arial Bold" pitchFamily="32" charset="0"/>
          <a:ea typeface="Geneva" charset="0"/>
          <a:cs typeface="Arial" pitchFamily="-112" charset="0"/>
        </a:defRPr>
      </a:lvl5pPr>
      <a:lvl6pPr marL="311079" algn="l" defTabSz="305679" rtl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1905">
          <a:solidFill>
            <a:srgbClr val="000000"/>
          </a:solidFill>
          <a:latin typeface="Arial Bold" pitchFamily="32" charset="0"/>
          <a:ea typeface="Arial" pitchFamily="-112" charset="0"/>
          <a:cs typeface="Arial" pitchFamily="-112" charset="0"/>
        </a:defRPr>
      </a:lvl6pPr>
      <a:lvl7pPr marL="622158" algn="l" defTabSz="305679" rtl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1905">
          <a:solidFill>
            <a:srgbClr val="000000"/>
          </a:solidFill>
          <a:latin typeface="Arial Bold" pitchFamily="32" charset="0"/>
          <a:ea typeface="Arial" pitchFamily="-112" charset="0"/>
          <a:cs typeface="Arial" pitchFamily="-112" charset="0"/>
        </a:defRPr>
      </a:lvl7pPr>
      <a:lvl8pPr marL="933237" algn="l" defTabSz="305679" rtl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1905">
          <a:solidFill>
            <a:srgbClr val="000000"/>
          </a:solidFill>
          <a:latin typeface="Arial Bold" pitchFamily="32" charset="0"/>
          <a:ea typeface="Arial" pitchFamily="-112" charset="0"/>
          <a:cs typeface="Arial" pitchFamily="-112" charset="0"/>
        </a:defRPr>
      </a:lvl8pPr>
      <a:lvl9pPr marL="1244316" algn="l" defTabSz="305679" rtl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1905">
          <a:solidFill>
            <a:srgbClr val="000000"/>
          </a:solidFill>
          <a:latin typeface="Arial Bold" pitchFamily="32" charset="0"/>
          <a:ea typeface="Arial" pitchFamily="-112" charset="0"/>
          <a:cs typeface="Arial" pitchFamily="-112" charset="0"/>
        </a:defRPr>
      </a:lvl9pPr>
    </p:titleStyle>
    <p:bodyStyle>
      <a:lvl1pPr marL="382368" indent="-311079" algn="l" defTabSz="305679" rtl="0" eaLnBrk="0" fontAlgn="base" hangingPunct="0">
        <a:lnSpc>
          <a:spcPct val="67000"/>
        </a:lnSpc>
        <a:spcBef>
          <a:spcPct val="0"/>
        </a:spcBef>
        <a:spcAft>
          <a:spcPts val="970"/>
        </a:spcAft>
        <a:buClr>
          <a:srgbClr val="000000"/>
        </a:buClr>
        <a:buSzPct val="45000"/>
        <a:buFont typeface="Arial" charset="0"/>
        <a:buChar char="•"/>
        <a:defRPr sz="1633">
          <a:solidFill>
            <a:srgbClr val="000000"/>
          </a:solidFill>
          <a:latin typeface="Arial"/>
          <a:ea typeface="Geneva" charset="0"/>
          <a:cs typeface="Arial"/>
        </a:defRPr>
      </a:lvl1pPr>
      <a:lvl2pPr marL="697767" indent="-311079" algn="l" defTabSz="305679" rtl="0" eaLnBrk="0" fontAlgn="base" hangingPunct="0">
        <a:lnSpc>
          <a:spcPct val="67000"/>
        </a:lnSpc>
        <a:spcBef>
          <a:spcPct val="0"/>
        </a:spcBef>
        <a:spcAft>
          <a:spcPts val="774"/>
        </a:spcAft>
        <a:buClr>
          <a:srgbClr val="000000"/>
        </a:buClr>
        <a:buSzPct val="75000"/>
        <a:buFont typeface="Arial" charset="0"/>
        <a:buChar char="•"/>
        <a:defRPr sz="1633">
          <a:solidFill>
            <a:srgbClr val="000000"/>
          </a:solidFill>
          <a:latin typeface="Arial"/>
          <a:ea typeface="+mn-ea"/>
          <a:cs typeface="Arial"/>
        </a:defRPr>
      </a:lvl2pPr>
      <a:lvl3pPr marL="963480" indent="-233309" algn="l" defTabSz="305679" rtl="0" eaLnBrk="0" fontAlgn="base" hangingPunct="0">
        <a:lnSpc>
          <a:spcPct val="67000"/>
        </a:lnSpc>
        <a:spcBef>
          <a:spcPct val="0"/>
        </a:spcBef>
        <a:spcAft>
          <a:spcPts val="578"/>
        </a:spcAft>
        <a:buClr>
          <a:srgbClr val="000000"/>
        </a:buClr>
        <a:buSzPct val="45000"/>
        <a:buFont typeface="Arial" charset="0"/>
        <a:buChar char="•"/>
        <a:defRPr sz="1633">
          <a:solidFill>
            <a:srgbClr val="000000"/>
          </a:solidFill>
          <a:latin typeface="Arial"/>
          <a:ea typeface="+mn-ea"/>
          <a:cs typeface="Arial"/>
        </a:defRPr>
      </a:lvl3pPr>
      <a:lvl4pPr marL="1261598" indent="-233309" algn="l" defTabSz="305679" rtl="0" eaLnBrk="0" fontAlgn="base" hangingPunct="0">
        <a:lnSpc>
          <a:spcPct val="67000"/>
        </a:lnSpc>
        <a:spcBef>
          <a:spcPct val="0"/>
        </a:spcBef>
        <a:spcAft>
          <a:spcPts val="391"/>
        </a:spcAft>
        <a:buClr>
          <a:srgbClr val="000000"/>
        </a:buClr>
        <a:buSzPct val="75000"/>
        <a:buFont typeface="Arial" charset="0"/>
        <a:buChar char="•"/>
        <a:defRPr sz="1633">
          <a:solidFill>
            <a:srgbClr val="000000"/>
          </a:solidFill>
          <a:latin typeface="Arial"/>
          <a:ea typeface="+mn-ea"/>
          <a:cs typeface="Arial"/>
        </a:defRPr>
      </a:lvl4pPr>
      <a:lvl5pPr marL="1553234" indent="-233309" algn="l" defTabSz="305679" rtl="0" eaLnBrk="0" fontAlgn="base" hangingPunct="0">
        <a:lnSpc>
          <a:spcPct val="67000"/>
        </a:lnSpc>
        <a:spcBef>
          <a:spcPct val="0"/>
        </a:spcBef>
        <a:spcAft>
          <a:spcPts val="196"/>
        </a:spcAft>
        <a:buClr>
          <a:srgbClr val="000000"/>
        </a:buClr>
        <a:buSzPct val="45000"/>
        <a:buFont typeface="Arial" charset="0"/>
        <a:buChar char="•"/>
        <a:defRPr sz="1225">
          <a:solidFill>
            <a:srgbClr val="000000"/>
          </a:solidFill>
          <a:latin typeface="Arial"/>
          <a:ea typeface="+mn-ea"/>
          <a:cs typeface="Arial"/>
        </a:defRPr>
      </a:lvl5pPr>
      <a:lvl6pPr marL="1773582" indent="-141498" algn="l" defTabSz="305679" rtl="0" fontAlgn="base" hangingPunct="0">
        <a:lnSpc>
          <a:spcPct val="67000"/>
        </a:lnSpc>
        <a:spcBef>
          <a:spcPct val="0"/>
        </a:spcBef>
        <a:spcAft>
          <a:spcPts val="196"/>
        </a:spcAft>
        <a:buClr>
          <a:srgbClr val="000000"/>
        </a:buClr>
        <a:buSzPct val="45000"/>
        <a:buFont typeface="Wingdings" pitchFamily="-112" charset="2"/>
        <a:buChar char=""/>
        <a:defRPr sz="1361">
          <a:solidFill>
            <a:srgbClr val="000000"/>
          </a:solidFill>
          <a:latin typeface="+mn-lt"/>
          <a:ea typeface="+mn-ea"/>
          <a:cs typeface="+mn-cs"/>
        </a:defRPr>
      </a:lvl6pPr>
      <a:lvl7pPr marL="2084661" indent="-141498" algn="l" defTabSz="305679" rtl="0" fontAlgn="base" hangingPunct="0">
        <a:lnSpc>
          <a:spcPct val="67000"/>
        </a:lnSpc>
        <a:spcBef>
          <a:spcPct val="0"/>
        </a:spcBef>
        <a:spcAft>
          <a:spcPts val="196"/>
        </a:spcAft>
        <a:buClr>
          <a:srgbClr val="000000"/>
        </a:buClr>
        <a:buSzPct val="45000"/>
        <a:buFont typeface="Wingdings" pitchFamily="-112" charset="2"/>
        <a:buChar char=""/>
        <a:defRPr sz="1361">
          <a:solidFill>
            <a:srgbClr val="000000"/>
          </a:solidFill>
          <a:latin typeface="+mn-lt"/>
          <a:ea typeface="+mn-ea"/>
          <a:cs typeface="+mn-cs"/>
        </a:defRPr>
      </a:lvl7pPr>
      <a:lvl8pPr marL="2395739" indent="-141498" algn="l" defTabSz="305679" rtl="0" fontAlgn="base" hangingPunct="0">
        <a:lnSpc>
          <a:spcPct val="67000"/>
        </a:lnSpc>
        <a:spcBef>
          <a:spcPct val="0"/>
        </a:spcBef>
        <a:spcAft>
          <a:spcPts val="196"/>
        </a:spcAft>
        <a:buClr>
          <a:srgbClr val="000000"/>
        </a:buClr>
        <a:buSzPct val="45000"/>
        <a:buFont typeface="Wingdings" pitchFamily="-112" charset="2"/>
        <a:buChar char=""/>
        <a:defRPr sz="1361">
          <a:solidFill>
            <a:srgbClr val="000000"/>
          </a:solidFill>
          <a:latin typeface="+mn-lt"/>
          <a:ea typeface="+mn-ea"/>
          <a:cs typeface="+mn-cs"/>
        </a:defRPr>
      </a:lvl8pPr>
      <a:lvl9pPr marL="2706818" indent="-141498" algn="l" defTabSz="305679" rtl="0" fontAlgn="base" hangingPunct="0">
        <a:lnSpc>
          <a:spcPct val="67000"/>
        </a:lnSpc>
        <a:spcBef>
          <a:spcPct val="0"/>
        </a:spcBef>
        <a:spcAft>
          <a:spcPts val="196"/>
        </a:spcAft>
        <a:buClr>
          <a:srgbClr val="000000"/>
        </a:buClr>
        <a:buSzPct val="45000"/>
        <a:buFont typeface="Wingdings" pitchFamily="-112" charset="2"/>
        <a:buChar char=""/>
        <a:defRPr sz="136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11079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1pPr>
      <a:lvl2pPr marL="311079" algn="l" defTabSz="311079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2pPr>
      <a:lvl3pPr marL="622158" algn="l" defTabSz="311079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33237" algn="l" defTabSz="311079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244316" algn="l" defTabSz="311079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555394" algn="l" defTabSz="311079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1866473" algn="l" defTabSz="311079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177552" algn="l" defTabSz="311079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488631" algn="l" defTabSz="311079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plo.nl/digitaal-stelsel/omgevingsloket/inlogg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iplo.nl/digitaal-stelsel/aansluiten/standaarden/stam-imam/" TargetMode="External"/><Relationship Id="rId4" Type="http://schemas.openxmlformats.org/officeDocument/2006/relationships/hyperlink" Target="https://aandeslagmetdeomgevingswet.nl/implementatie/voortgang-monitorin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andeslagmetdeomgevingswet.nl/implementatie/voortgang-monitor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aandeslagmetdeomgevingswet.nl/implementatie/digitaal-stelsel/beschikbare-informatie-oefenomgeving/" TargetMode="External"/><Relationship Id="rId5" Type="http://schemas.openxmlformats.org/officeDocument/2006/relationships/hyperlink" Target="https://iplo.nl/digitaal-stelsel/actueel/" TargetMode="External"/><Relationship Id="rId4" Type="http://schemas.openxmlformats.org/officeDocument/2006/relationships/hyperlink" Target="https://vng.nl/nieuws/overzicht-belangrijke-functies-lokale-software-beschikba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PKX-Xrt9KGU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youtu.be/PKX-Xrt9KG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andeslagmetdeomgevingswet.nl/actueel/nieuws/2022/februari/herprioritering-ontwikkeling-vergunningchecks/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07151" y="1002391"/>
            <a:ext cx="4015134" cy="926426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dirty="0" smtClean="0"/>
              <a:t>Digitaal </a:t>
            </a:r>
            <a:r>
              <a:rPr lang="nl-NL" sz="2700" dirty="0"/>
              <a:t>Stelsel Omgevingswet </a:t>
            </a:r>
            <a:r>
              <a:rPr lang="nl-NL" sz="2700" dirty="0" smtClean="0"/>
              <a:t/>
            </a:r>
            <a:br>
              <a:rPr lang="nl-NL" sz="2700" dirty="0" smtClean="0"/>
            </a:br>
            <a:r>
              <a:rPr lang="nl-NL" sz="2700" dirty="0" smtClean="0"/>
              <a:t>(</a:t>
            </a:r>
            <a:r>
              <a:rPr lang="nl-NL" sz="2700" dirty="0"/>
              <a:t>DSO) </a:t>
            </a:r>
            <a:br>
              <a:rPr lang="nl-NL" sz="2700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i="1" dirty="0"/>
              <a:t>Hoe zit bodem hierin?</a:t>
            </a:r>
            <a:br>
              <a:rPr lang="nl-NL" i="1" dirty="0"/>
            </a:br>
            <a:r>
              <a:rPr lang="nl-NL" dirty="0"/>
              <a:t> 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767263" y="3344882"/>
            <a:ext cx="3878753" cy="1162615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4745038" y="3344882"/>
            <a:ext cx="3878262" cy="698897"/>
          </a:xfrm>
        </p:spPr>
        <p:txBody>
          <a:bodyPr/>
          <a:lstStyle/>
          <a:p>
            <a:r>
              <a:rPr lang="nl-NL" sz="1000" dirty="0" smtClean="0"/>
              <a:t>GOO, 22 juni 2022</a:t>
            </a:r>
            <a:endParaRPr lang="nl-NL" sz="1000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2447" b="12447"/>
          <a:stretch>
            <a:fillRect/>
          </a:stretch>
        </p:blipFill>
        <p:spPr>
          <a:xfrm>
            <a:off x="-6256" y="667941"/>
            <a:ext cx="4585686" cy="4192384"/>
          </a:xfrm>
          <a:prstGeom prst="rect">
            <a:avLst/>
          </a:prstGeom>
        </p:spPr>
      </p:pic>
      <p:sp>
        <p:nvSpPr>
          <p:cNvPr id="7" name="Tijdelijke aanduiding voor tekst 4"/>
          <p:cNvSpPr txBox="1">
            <a:spLocks/>
          </p:cNvSpPr>
          <p:nvPr/>
        </p:nvSpPr>
        <p:spPr>
          <a:xfrm>
            <a:off x="4745038" y="4052023"/>
            <a:ext cx="3878262" cy="6988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3429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75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342900" indent="0" algn="l" defTabSz="3429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75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2pPr>
            <a:lvl3pPr marL="685800" indent="0" algn="l" defTabSz="3429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75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3pPr>
            <a:lvl4pPr marL="1028700" indent="0" algn="l" defTabSz="3429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75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4pPr>
            <a:lvl5pPr marL="1371600" indent="0" algn="l" defTabSz="3429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75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000" dirty="0" smtClean="0"/>
              <a:t>Corinne Heins – Rijkswaterstaat, Bodem en Ondergrond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1815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3"/>
    </mc:Choice>
    <mc:Fallback xmlns="">
      <p:transition spd="slow" advTm="77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749344"/>
            <a:ext cx="8229600" cy="497342"/>
          </a:xfrm>
        </p:spPr>
        <p:txBody>
          <a:bodyPr>
            <a:normAutofit/>
          </a:bodyPr>
          <a:lstStyle/>
          <a:p>
            <a:r>
              <a:rPr lang="nl-NL" dirty="0" smtClean="0"/>
              <a:t>Meldings- </a:t>
            </a:r>
            <a:r>
              <a:rPr lang="nl-NL" dirty="0" smtClean="0"/>
              <a:t>en informatieplichten bodem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84D3-0E51-4F82-AE89-A972E4A6AE15}" type="datetime1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4892356"/>
            <a:ext cx="2895600" cy="273844"/>
          </a:xfrm>
        </p:spPr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538642" y="1380433"/>
            <a:ext cx="727906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Meldingsplicht </a:t>
            </a:r>
            <a:r>
              <a:rPr lang="nl-NL" sz="1600" kern="0" dirty="0" err="1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èn</a:t>
            </a: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informatieplicht voor</a:t>
            </a: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Graven in de bodem met een kwaliteit </a:t>
            </a: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I</a:t>
            </a:r>
          </a:p>
          <a:p>
            <a:pPr marL="285750" indent="-28575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Saneren van de bodem</a:t>
            </a:r>
          </a:p>
          <a:p>
            <a:pPr marL="285750" indent="-28575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Toepassen van grond of baggerspecie</a:t>
            </a:r>
          </a:p>
          <a:p>
            <a:pPr marL="285750" indent="-28575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Opslaan van grond of baggerspecie</a:t>
            </a:r>
          </a:p>
          <a:p>
            <a:pPr marL="285750" indent="-28575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nl-NL" sz="160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Alleen informatieplicht </a:t>
            </a: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voor:</a:t>
            </a:r>
          </a:p>
          <a:p>
            <a:pPr marL="285750" lvl="0" indent="-28575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Kleinschalig graven boven de interventiewaarde bodemkwaliteit</a:t>
            </a:r>
          </a:p>
          <a:p>
            <a:pPr marL="285750" lvl="0" indent="-28575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Graven </a:t>
            </a:r>
            <a:r>
              <a:rPr lang="nl-NL" sz="16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bodem met een kwaliteit onder of gelijk aan de interventiewaarde </a:t>
            </a: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bodemkwaliteit</a:t>
            </a:r>
          </a:p>
          <a:p>
            <a:pPr marL="285750" lvl="0" indent="-28575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Toepassen </a:t>
            </a: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bouwstoffen</a:t>
            </a:r>
          </a:p>
          <a:p>
            <a:pPr lvl="0"/>
            <a:r>
              <a:rPr lang="nl-NL" sz="14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nl-NL" sz="1400" kern="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 defTabSz="914400" eaLnBrk="0" fontAlgn="base" hangingPunct="0">
              <a:spcAft>
                <a:spcPct val="0"/>
              </a:spcAft>
              <a:defRPr/>
            </a:pPr>
            <a:endParaRPr lang="nl-NL" sz="1600" kern="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972" y="629110"/>
            <a:ext cx="8229600" cy="497342"/>
          </a:xfrm>
        </p:spPr>
        <p:txBody>
          <a:bodyPr>
            <a:normAutofit/>
          </a:bodyPr>
          <a:lstStyle/>
          <a:p>
            <a:r>
              <a:rPr lang="nl-NL" dirty="0" smtClean="0"/>
              <a:t>Oefenomgeving Omgevingsloket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F794-3F2B-43AE-A561-A4D48ADA81D0}" type="datetime1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4886908"/>
            <a:ext cx="2895600" cy="273844"/>
          </a:xfrm>
        </p:spPr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605883" y="144569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41972" y="1143172"/>
            <a:ext cx="861617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Instructie via: </a:t>
            </a:r>
            <a:r>
              <a:rPr lang="nl-NL" sz="1600" u="sng" dirty="0" smtClean="0">
                <a:hlinkClick r:id="rId3"/>
              </a:rPr>
              <a:t>https</a:t>
            </a:r>
            <a:r>
              <a:rPr lang="nl-NL" sz="1600" u="sng" dirty="0">
                <a:hlinkClick r:id="rId3"/>
              </a:rPr>
              <a:t>://iplo.nl/digitaal-stelsel/omgevingsloket/inloggen/</a:t>
            </a:r>
            <a:endParaRPr lang="nl-NL" sz="1600" dirty="0" smtClean="0">
              <a:hlinkClick r:id="rId4"/>
            </a:endParaRPr>
          </a:p>
          <a:p>
            <a:endParaRPr lang="nl-NL" sz="1600" dirty="0">
              <a:hlinkClick r:id="rId4"/>
            </a:endParaRPr>
          </a:p>
          <a:p>
            <a:r>
              <a:rPr lang="nl-NL" sz="16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soorten software </a:t>
            </a: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</a:t>
            </a:r>
            <a:r>
              <a:rPr lang="nl-NL" sz="16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implementatie van de Omgevingswet: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software -&gt; inlezen </a:t>
            </a: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Omgevingsplan (Regels op de kaart)</a:t>
            </a:r>
            <a:endParaRPr lang="nl-NL" sz="160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Toepasbare regel software -&gt; invullen toepasbare regels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Zaaksysteem -&gt; ontvangen </a:t>
            </a: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meldingen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ga in overleg met de collega’s die achter de schermen werken aan het DSO en aansluiting op de systemen </a:t>
            </a:r>
          </a:p>
          <a:p>
            <a:pPr lvl="0"/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gebruik de samenwerkingsfunctionaliteit met andere overheden</a:t>
            </a:r>
            <a:endParaRPr lang="nl-NL" sz="160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600" dirty="0" smtClean="0">
              <a:hlinkClick r:id="rId4"/>
            </a:endParaRPr>
          </a:p>
          <a:p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op velden (hoe ziet dit er bij het bevoegd gezag uit?):</a:t>
            </a:r>
          </a:p>
          <a:p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in STAM 2.0.0. </a:t>
            </a:r>
            <a:r>
              <a:rPr lang="nl-NL" sz="1600" u="sng" dirty="0" smtClean="0">
                <a:hlinkClick r:id="rId5"/>
              </a:rPr>
              <a:t>https</a:t>
            </a:r>
            <a:r>
              <a:rPr lang="nl-NL" sz="1600" u="sng" dirty="0">
                <a:hlinkClick r:id="rId5"/>
              </a:rPr>
              <a:t>://iplo.nl/digitaal-stelsel/aansluiten/standaarden/stam-imam/</a:t>
            </a:r>
            <a:endParaRPr lang="nl-NL" sz="1600" dirty="0">
              <a:hlinkClick r:id="rId4"/>
            </a:endParaRP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52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F794-3F2B-43AE-A561-A4D48ADA81D0}" type="datetime1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4886908"/>
            <a:ext cx="2895600" cy="273844"/>
          </a:xfrm>
        </p:spPr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804" y="-7326"/>
            <a:ext cx="6672147" cy="4886907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5213195" y="2876547"/>
            <a:ext cx="1628078" cy="1092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01749" y="772173"/>
            <a:ext cx="1093236" cy="3941076"/>
          </a:xfrm>
        </p:spPr>
        <p:txBody>
          <a:bodyPr>
            <a:normAutofit/>
          </a:bodyPr>
          <a:lstStyle/>
          <a:p>
            <a:r>
              <a:rPr lang="nl-NL" dirty="0" smtClean="0"/>
              <a:t>TIP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err="1" smtClean="0"/>
              <a:t>TIP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err="1" smtClean="0"/>
              <a:t>TIP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err="1" smtClean="0"/>
              <a:t>TIP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err="1" smtClean="0"/>
              <a:t>TIP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err="1" smtClean="0"/>
              <a:t>TIP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67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5883" y="772174"/>
            <a:ext cx="8229600" cy="497342"/>
          </a:xfrm>
        </p:spPr>
        <p:txBody>
          <a:bodyPr>
            <a:normAutofit/>
          </a:bodyPr>
          <a:lstStyle/>
          <a:p>
            <a:r>
              <a:rPr lang="nl-NL" dirty="0" smtClean="0"/>
              <a:t>Handige links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F794-3F2B-43AE-A561-A4D48ADA81D0}" type="datetime1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4886908"/>
            <a:ext cx="2895600" cy="273844"/>
          </a:xfrm>
        </p:spPr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605883" y="126951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Voortgang en monitoring - Aan de slag met de </a:t>
            </a:r>
            <a:r>
              <a:rPr lang="nl-NL" dirty="0" smtClean="0">
                <a:hlinkClick r:id="rId3"/>
              </a:rPr>
              <a:t>Omgevingswet</a:t>
            </a:r>
            <a:endParaRPr lang="nl-NL" dirty="0" smtClean="0"/>
          </a:p>
          <a:p>
            <a:endParaRPr lang="nl-NL" dirty="0"/>
          </a:p>
          <a:p>
            <a:r>
              <a:rPr lang="nl-NL" dirty="0">
                <a:hlinkClick r:id="rId4"/>
              </a:rPr>
              <a:t>Overzicht belangrijke functies lokale software beschikbaar | </a:t>
            </a:r>
            <a:r>
              <a:rPr lang="nl-NL" dirty="0" smtClean="0">
                <a:hlinkClick r:id="rId4"/>
              </a:rPr>
              <a:t>VNG</a:t>
            </a:r>
            <a:endParaRPr lang="nl-NL" dirty="0" smtClean="0"/>
          </a:p>
          <a:p>
            <a:endParaRPr lang="nl-NL" dirty="0"/>
          </a:p>
          <a:p>
            <a:r>
              <a:rPr lang="nl-NL" dirty="0">
                <a:hlinkClick r:id="rId5"/>
              </a:rPr>
              <a:t>DSO Actueel - Informatiepunt Leefomgeving (iplo.nl</a:t>
            </a:r>
            <a:r>
              <a:rPr lang="nl-NL" dirty="0" smtClean="0">
                <a:hlinkClick r:id="rId5"/>
              </a:rPr>
              <a:t>)</a:t>
            </a:r>
            <a:endParaRPr lang="nl-NL" dirty="0" smtClean="0"/>
          </a:p>
          <a:p>
            <a:endParaRPr lang="nl-NL" dirty="0"/>
          </a:p>
          <a:p>
            <a:r>
              <a:rPr lang="nl-NL" dirty="0">
                <a:hlinkClick r:id="rId6"/>
              </a:rPr>
              <a:t>Beschikbare toepasbare regels en behandeldienstinstellingen op oefenomgeving DSO - Aan de slag met de Omgevingswet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17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558522"/>
            <a:ext cx="8229600" cy="497342"/>
          </a:xfrm>
        </p:spPr>
        <p:txBody>
          <a:bodyPr/>
          <a:lstStyle/>
          <a:p>
            <a:r>
              <a:rPr lang="en-US" dirty="0" err="1" smtClean="0"/>
              <a:t>Digitaal</a:t>
            </a:r>
            <a:r>
              <a:rPr lang="en-US" dirty="0" smtClean="0"/>
              <a:t> </a:t>
            </a:r>
            <a:r>
              <a:rPr lang="en-US" dirty="0" err="1" smtClean="0"/>
              <a:t>Stelsel</a:t>
            </a:r>
            <a:r>
              <a:rPr lang="en-US" dirty="0" smtClean="0"/>
              <a:t> Omgevingswet (DSO)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0231-8261-48FE-A8D5-A55889F52C95}" type="datetime1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4892356"/>
            <a:ext cx="2895600" cy="273844"/>
          </a:xfrm>
        </p:spPr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r="2275"/>
          <a:stretch/>
        </p:blipFill>
        <p:spPr>
          <a:xfrm>
            <a:off x="253142" y="1055864"/>
            <a:ext cx="5381539" cy="310424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681" y="1224597"/>
            <a:ext cx="3509320" cy="338634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227438" y="3995388"/>
            <a:ext cx="63543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1600" kern="0" dirty="0" smtClean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14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 op: </a:t>
            </a:r>
            <a:r>
              <a:rPr lang="nl-NL" sz="1400" dirty="0" err="1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ivm</a:t>
            </a:r>
            <a:r>
              <a:rPr lang="nl-NL" sz="14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overgangsrecht moeten het Meldpunt Bbk, de BUS-</a:t>
            </a:r>
            <a:r>
              <a:rPr lang="nl-NL" sz="14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4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Wbb-formulieren na inwerkingtreding wel in de lucht blijven!</a:t>
            </a:r>
            <a:endParaRPr lang="nl-NL" sz="140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nl-NL" sz="1400" kern="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 defTabSz="914400" eaLnBrk="0" fontAlgn="base" hangingPunct="0">
              <a:spcAft>
                <a:spcPct val="0"/>
              </a:spcAft>
              <a:defRPr/>
            </a:pPr>
            <a:endParaRPr lang="nl-NL" sz="1600" kern="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84D3-0E51-4F82-AE89-A972E4A6AE15}" type="datetime1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4892356"/>
            <a:ext cx="2895600" cy="273844"/>
          </a:xfrm>
        </p:spPr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>
                <a:hlinkClick r:id="rId2"/>
              </a:rPr>
              <a:t>Het nieuwe Omgevingsloket uitgelegd </a:t>
            </a:r>
            <a:r>
              <a:rPr lang="nl-NL" dirty="0" smtClean="0">
                <a:hlinkClick r:id="rId2"/>
              </a:rPr>
              <a:t>– YouTube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178" y="719712"/>
            <a:ext cx="4137197" cy="3123625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457200" y="4304550"/>
            <a:ext cx="3064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youtu.be/PKX-Xrt9KGU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3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7412" y="642007"/>
            <a:ext cx="8229600" cy="497342"/>
          </a:xfrm>
        </p:spPr>
        <p:txBody>
          <a:bodyPr>
            <a:normAutofit/>
          </a:bodyPr>
          <a:lstStyle/>
          <a:p>
            <a:r>
              <a:rPr lang="nl-NL" dirty="0" smtClean="0"/>
              <a:t>Het nieuwe omgevingsloket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F794-3F2B-43AE-A561-A4D48ADA81D0}" type="datetime1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4886908"/>
            <a:ext cx="2895600" cy="273844"/>
          </a:xfrm>
        </p:spPr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84" y="988540"/>
            <a:ext cx="7665434" cy="38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84D3-0E51-4F82-AE89-A972E4A6AE15}" type="datetime1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4892356"/>
            <a:ext cx="2895600" cy="273844"/>
          </a:xfrm>
        </p:spPr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059" y="643628"/>
            <a:ext cx="5840627" cy="4235954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49844" y="139899"/>
            <a:ext cx="8229600" cy="497342"/>
          </a:xfrm>
        </p:spPr>
        <p:txBody>
          <a:bodyPr>
            <a:normAutofit/>
          </a:bodyPr>
          <a:lstStyle/>
          <a:p>
            <a:r>
              <a:rPr lang="nl-NL" dirty="0" smtClean="0"/>
              <a:t>Hoe ziet het er uit?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94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074"/>
            <a:ext cx="8229600" cy="497342"/>
          </a:xfrm>
        </p:spPr>
        <p:txBody>
          <a:bodyPr>
            <a:normAutofit/>
          </a:bodyPr>
          <a:lstStyle/>
          <a:p>
            <a:r>
              <a:rPr lang="nl-NL" dirty="0" smtClean="0"/>
              <a:t>Tot nu toe…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18939"/>
            <a:ext cx="8472616" cy="3260642"/>
          </a:xfrm>
        </p:spPr>
        <p:txBody>
          <a:bodyPr>
            <a:normAutofit fontScale="92500"/>
          </a:bodyPr>
          <a:lstStyle/>
          <a:p>
            <a:pPr marL="342900" lvl="0" indent="-34290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nl-NL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Testen Toepasbare regels voor bodem in Omgevingsloket</a:t>
            </a:r>
            <a:r>
              <a:rPr lang="nl-NL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sz="16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2" indent="-34290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nl-NL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Melding</a:t>
            </a:r>
          </a:p>
          <a:p>
            <a:pPr marL="1028700" lvl="2" indent="-34290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nl-NL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Informatie</a:t>
            </a:r>
            <a:endParaRPr lang="nl-NL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nl-NL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(o.a. graven, saneren, toepassen en opslaan van grond en baggerspecie)</a:t>
            </a:r>
            <a:endParaRPr lang="nl-NL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endParaRPr lang="nl-NL" sz="16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nl-NL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Signalering ontbreken Vergunningcheck voor bodem; ook door decentrale overheden  </a:t>
            </a:r>
          </a:p>
          <a:p>
            <a:pPr marL="1028700" lvl="2" indent="-34290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nl-NL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Bodem laagste prioriteit 5 (1-5; hoogst 1 en laagst 5), net als andere aanvullingssporen (bv natuur)</a:t>
            </a:r>
          </a:p>
          <a:p>
            <a:pPr marL="1028700" lvl="2" indent="-34290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nl-NL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nl-NL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1600" kern="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</a:t>
            </a:r>
            <a:r>
              <a:rPr lang="nl-NL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aanzet tot </a:t>
            </a:r>
            <a:r>
              <a:rPr lang="nl-NL" sz="1600" kern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herprioriteren</a:t>
            </a:r>
            <a:r>
              <a:rPr lang="nl-NL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criteria binnen BZK/I&amp;W </a:t>
            </a:r>
          </a:p>
          <a:p>
            <a:pPr lvl="1" defTabSz="914400" eaLnBrk="0" fontAlgn="base" hangingPunct="0">
              <a:spcAft>
                <a:spcPct val="0"/>
              </a:spcAft>
              <a:defRPr/>
            </a:pPr>
            <a:r>
              <a:rPr lang="nl-NL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(ook signalen vanuit </a:t>
            </a:r>
            <a:r>
              <a:rPr lang="nl-NL" sz="1600" kern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BvdT</a:t>
            </a:r>
            <a:r>
              <a:rPr lang="nl-NL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VNG-WEB, ODNL…)   </a:t>
            </a:r>
          </a:p>
          <a:p>
            <a:pPr lvl="1" defTabSz="914400" eaLnBrk="0" fontAlgn="base" hangingPunct="0">
              <a:spcAft>
                <a:spcPct val="0"/>
              </a:spcAft>
              <a:defRPr/>
            </a:pPr>
            <a:endParaRPr lang="nl-NL" sz="16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endParaRPr lang="nl-NL" sz="16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endParaRPr lang="nl-NL" sz="16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endParaRPr lang="nl-NL" sz="16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endParaRPr lang="nl-NL" sz="1600" kern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endParaRPr lang="nl-NL" sz="1600" kern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  <a:defRPr/>
            </a:pPr>
            <a:endParaRPr lang="nl-NL" sz="1600" kern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endParaRPr lang="nl-NL" sz="1600" kern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F794-3F2B-43AE-A561-A4D48ADA81D0}" type="datetime1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4886908"/>
            <a:ext cx="2895600" cy="273844"/>
          </a:xfrm>
        </p:spPr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47"/>
            <a:ext cx="75914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628372"/>
            <a:ext cx="8229600" cy="497342"/>
          </a:xfrm>
        </p:spPr>
        <p:txBody>
          <a:bodyPr>
            <a:normAutofit/>
          </a:bodyPr>
          <a:lstStyle/>
          <a:p>
            <a:r>
              <a:rPr lang="nl-NL" dirty="0" smtClean="0"/>
              <a:t>Invulling aan </a:t>
            </a:r>
            <a:r>
              <a:rPr lang="nl-NL" dirty="0" err="1" smtClean="0"/>
              <a:t>vergunningchecks</a:t>
            </a:r>
            <a:r>
              <a:rPr lang="nl-NL" dirty="0" smtClean="0"/>
              <a:t> voor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9195" y="1253156"/>
            <a:ext cx="8292909" cy="3012386"/>
          </a:xfrm>
        </p:spPr>
        <p:txBody>
          <a:bodyPr>
            <a:normAutofit/>
          </a:bodyPr>
          <a:lstStyle/>
          <a:p>
            <a:pPr marL="285750" lvl="0" indent="-285750" defTabSz="829452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NL" sz="1600" dirty="0" err="1" smtClean="0">
                <a:hlinkClick r:id="rId2"/>
              </a:rPr>
              <a:t>Herprioritering</a:t>
            </a:r>
            <a:r>
              <a:rPr lang="nl-NL" sz="1600" dirty="0" smtClean="0">
                <a:hlinkClick r:id="rId2"/>
              </a:rPr>
              <a:t> </a:t>
            </a:r>
            <a:r>
              <a:rPr lang="nl-NL" sz="1600" dirty="0">
                <a:hlinkClick r:id="rId2"/>
              </a:rPr>
              <a:t>ontwikkeling </a:t>
            </a:r>
            <a:r>
              <a:rPr lang="nl-NL" sz="1600" dirty="0" err="1">
                <a:hlinkClick r:id="rId2"/>
              </a:rPr>
              <a:t>vergunningchecks</a:t>
            </a:r>
            <a:r>
              <a:rPr lang="nl-NL" sz="1600" dirty="0">
                <a:hlinkClick r:id="rId2"/>
              </a:rPr>
              <a:t> - Aan de slag met de </a:t>
            </a:r>
            <a:r>
              <a:rPr lang="nl-NL" sz="1600" dirty="0" smtClean="0">
                <a:hlinkClick r:id="rId2"/>
              </a:rPr>
              <a:t>Omgevingswet</a:t>
            </a:r>
            <a:r>
              <a:rPr lang="nl-NL" sz="1600" dirty="0" smtClean="0"/>
              <a:t> (nieuwsbericht 11 februari 2022)</a:t>
            </a:r>
            <a:endParaRPr lang="nl-NL" sz="1600" kern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84D3-0E51-4F82-AE89-A972E4A6AE15}" type="datetime1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4892356"/>
            <a:ext cx="2895600" cy="273844"/>
          </a:xfrm>
        </p:spPr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448026" y="1969515"/>
            <a:ext cx="78804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Aangepaste criteria:</a:t>
            </a:r>
          </a:p>
          <a:p>
            <a:pPr marL="1257300" lvl="2" indent="-342900" defTabSz="914400" eaLnBrk="0" fontAlgn="base" hangingPunct="0"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Frequentie gebruik (zeker 50.000 bodemmeldingen/jaar)</a:t>
            </a:r>
          </a:p>
          <a:p>
            <a:pPr marL="1257300" lvl="2" indent="-342900" defTabSz="914400" eaLnBrk="0" fontAlgn="base" hangingPunct="0"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Aard van het gebruik</a:t>
            </a:r>
          </a:p>
          <a:p>
            <a:pPr marL="1257300" lvl="2" indent="-342900" defTabSz="914400" eaLnBrk="0" fontAlgn="base" hangingPunct="0"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</a:t>
            </a:r>
          </a:p>
          <a:p>
            <a:pPr marL="1257300" lvl="2" indent="-342900" defTabSz="914400" eaLnBrk="0" fontAlgn="base" hangingPunct="0"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Complexiteit wetgeving</a:t>
            </a:r>
          </a:p>
          <a:p>
            <a:pPr marL="1143000" lvl="3" defTabSz="914400" eaLnBrk="0" fontAlgn="base" hangingPunct="0">
              <a:spcAft>
                <a:spcPct val="0"/>
              </a:spcAft>
              <a:defRPr/>
            </a:pP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NB. Criterium huidige dienstverleningsniveau (AIM en OLO) uit 2018 is komen te vervallen </a:t>
            </a:r>
          </a:p>
          <a:p>
            <a:pPr marL="1143000" lvl="3" defTabSz="914400" eaLnBrk="0" fontAlgn="base" hangingPunct="0">
              <a:spcAft>
                <a:spcPct val="0"/>
              </a:spcAft>
              <a:defRPr/>
            </a:pPr>
            <a:endParaRPr lang="nl-NL" sz="1600" kern="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  <a:defRPr/>
            </a:pPr>
            <a:endParaRPr lang="nl-NL" sz="1600" kern="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 defTabSz="914400" eaLnBrk="0" fontAlgn="base" hangingPunct="0">
              <a:spcAft>
                <a:spcPct val="0"/>
              </a:spcAft>
              <a:defRPr/>
            </a:pPr>
            <a:endParaRPr lang="nl-NL" sz="1600" kern="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 defTabSz="914400" eaLnBrk="0" fontAlgn="base" hangingPunct="0">
              <a:spcAft>
                <a:spcPct val="0"/>
              </a:spcAft>
              <a:defRPr/>
            </a:pPr>
            <a:endParaRPr lang="nl-NL" sz="1600" kern="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628372"/>
            <a:ext cx="8229600" cy="497342"/>
          </a:xfrm>
        </p:spPr>
        <p:txBody>
          <a:bodyPr>
            <a:normAutofit/>
          </a:bodyPr>
          <a:lstStyle/>
          <a:p>
            <a:r>
              <a:rPr lang="nl-NL" dirty="0" smtClean="0"/>
              <a:t>Voorstel voor </a:t>
            </a:r>
            <a:r>
              <a:rPr lang="nl-NL" dirty="0" err="1" smtClean="0"/>
              <a:t>vergunningchecks</a:t>
            </a:r>
            <a:r>
              <a:rPr lang="nl-NL" dirty="0" smtClean="0"/>
              <a:t> bodem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84D3-0E51-4F82-AE89-A972E4A6AE15}" type="datetime1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4892356"/>
            <a:ext cx="2895600" cy="273844"/>
          </a:xfrm>
        </p:spPr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538642" y="1162799"/>
            <a:ext cx="727906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Checks zijn zeer gewenst voor: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4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Kleinschalig </a:t>
            </a:r>
            <a:r>
              <a:rPr lang="nl-NL" sz="14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graven boven de interventiewaarde bodemkwaliteit (bruidsschat omgevingsplan)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4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Graven in de bodem met een kwaliteit boven de interventiewaarde bodemkwaliteit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4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Graven in de bodem met een kwaliteit onder of gelijk aan de interventiewaarde bodemkwaliteit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4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Toepassen van grond of baggerspecie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4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Saneren van de bodem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4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Opslaan van grond of </a:t>
            </a:r>
            <a:r>
              <a:rPr lang="nl-NL" sz="14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baggerspecie</a:t>
            </a:r>
          </a:p>
          <a:p>
            <a:pPr lvl="0"/>
            <a:endParaRPr lang="nl-NL" sz="1400" dirty="0" smtClean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Lagere prioriteit voor:</a:t>
            </a:r>
          </a:p>
          <a:p>
            <a:pPr lvl="0"/>
            <a:r>
              <a:rPr lang="nl-NL" sz="14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7.</a:t>
            </a:r>
            <a:r>
              <a:rPr lang="nl-NL" sz="14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r>
              <a:rPr lang="nl-NL" sz="14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Toepassen van bouwstoffen</a:t>
            </a:r>
          </a:p>
          <a:p>
            <a:pPr lvl="0"/>
            <a:r>
              <a:rPr lang="nl-NL" sz="14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8.	Toepassen </a:t>
            </a:r>
            <a:r>
              <a:rPr lang="nl-NL" sz="14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mijnsteen en vermengde mijnsteen</a:t>
            </a:r>
          </a:p>
          <a:p>
            <a:pPr marL="342900" lvl="0" indent="-342900">
              <a:buFont typeface="+mj-lt"/>
              <a:buAutoNum type="arabicPeriod"/>
            </a:pPr>
            <a:endParaRPr lang="nl-NL" sz="1400" kern="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 defTabSz="914400" eaLnBrk="0" fontAlgn="base" hangingPunct="0">
              <a:spcAft>
                <a:spcPct val="0"/>
              </a:spcAft>
              <a:defRPr/>
            </a:pPr>
            <a:endParaRPr lang="nl-NL" sz="1600" kern="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631824"/>
            <a:ext cx="8229600" cy="497342"/>
          </a:xfrm>
        </p:spPr>
        <p:txBody>
          <a:bodyPr>
            <a:normAutofit/>
          </a:bodyPr>
          <a:lstStyle/>
          <a:p>
            <a:r>
              <a:rPr lang="nl-NL" dirty="0" smtClean="0"/>
              <a:t>Wat gebeurt er nu?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84D3-0E51-4F82-AE89-A972E4A6AE15}" type="datetime1">
              <a:rPr lang="nl-NL" smtClean="0"/>
              <a:t>22-6-2022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4892356"/>
            <a:ext cx="2895600" cy="273844"/>
          </a:xfrm>
        </p:spPr>
        <p:txBody>
          <a:bodyPr/>
          <a:lstStyle/>
          <a:p>
            <a:r>
              <a:rPr lang="nl-NL" smtClean="0"/>
              <a:t>Bodem in het DSO  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08661" y="1053044"/>
            <a:ext cx="727906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Achter de schermen… RWS </a:t>
            </a:r>
            <a:r>
              <a:rPr lang="nl-NL" sz="1600" kern="0" dirty="0" err="1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oa</a:t>
            </a: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Bodem+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maart gestart met eerste verkenning opzet </a:t>
            </a:r>
            <a:r>
              <a:rPr lang="nl-NL" sz="1600" dirty="0" err="1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vergunningchecks</a:t>
            </a: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voor </a:t>
            </a:r>
            <a:r>
              <a:rPr lang="nl-NL" sz="1600" dirty="0" err="1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</a:t>
            </a: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t/m 6; k</a:t>
            </a: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omende maanden vervolg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 formele testronde voor uitvoeringspraktijk vanuit BZK, Bodem+ is schakel en stemt onderlangs af met werkgroep </a:t>
            </a:r>
            <a:r>
              <a:rPr lang="nl-NL" sz="1600" kern="0" dirty="0" err="1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BvdT</a:t>
            </a: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Voorwaarden aan DSO en </a:t>
            </a:r>
            <a:r>
              <a:rPr lang="nl-NL" sz="1600" kern="0" dirty="0" err="1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vergunningchecks</a:t>
            </a: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daardoor mogelijk niet alle wensen in te willigen (bv uitleg type regels -&gt; IPLO.nl en Maatregelen op maat (geen </a:t>
            </a:r>
            <a:r>
              <a:rPr lang="nl-NL" sz="1600" kern="0" dirty="0" err="1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</a:t>
            </a:r>
            <a:r>
              <a:rPr lang="nl-NL" sz="1600" kern="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voor bodem)</a:t>
            </a:r>
          </a:p>
          <a:p>
            <a:pPr lvl="0"/>
            <a:endParaRPr lang="nl-NL" sz="1400" kern="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 defTabSz="914400" eaLnBrk="0" fontAlgn="base" hangingPunct="0">
              <a:spcAft>
                <a:spcPct val="0"/>
              </a:spcAft>
              <a:defRPr/>
            </a:pPr>
            <a:endParaRPr lang="nl-NL" sz="1600" kern="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08662" y="3079089"/>
            <a:ext cx="72790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1600" kern="0" dirty="0" smtClean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nl-NL" sz="1600" kern="0" dirty="0" smtClean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 err="1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Vòòr</a:t>
            </a: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inwerkingtreding </a:t>
            </a:r>
            <a:r>
              <a:rPr lang="nl-NL" sz="1600" dirty="0" err="1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vergunningchecks</a:t>
            </a: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bodem gereed voor 1 t/m 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Invulling aan toepassen van bouwstoffen, mijnsteen </a:t>
            </a:r>
            <a:r>
              <a:rPr lang="nl-NL" sz="1600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vermengde </a:t>
            </a: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mijnsteen mogelijk pas </a:t>
            </a:r>
            <a:r>
              <a:rPr lang="nl-NL" sz="1600" dirty="0" err="1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nà</a:t>
            </a:r>
            <a:r>
              <a:rPr lang="nl-NL" sz="1600" dirty="0" smtClean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inwerkingtreding</a:t>
            </a:r>
            <a:endParaRPr lang="nl-NL" sz="160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nl-NL" sz="1400" kern="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 defTabSz="914400" eaLnBrk="0" fontAlgn="base" hangingPunct="0">
              <a:spcAft>
                <a:spcPct val="0"/>
              </a:spcAft>
              <a:defRPr/>
            </a:pPr>
            <a:endParaRPr lang="nl-NL" sz="1600" kern="0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3136086"/>
            <a:ext cx="8229600" cy="497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00" b="1" i="0" kern="1200">
                <a:solidFill>
                  <a:srgbClr val="27593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nl-NL" dirty="0" smtClean="0"/>
              <a:t>Wat is de verwachting?</a:t>
            </a:r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392194" y="4320992"/>
            <a:ext cx="8229600" cy="497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00" b="1" i="0" kern="1200">
                <a:solidFill>
                  <a:srgbClr val="275937"/>
                </a:solidFill>
                <a:latin typeface="Verdana"/>
                <a:ea typeface="+mj-e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7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plo-presentatie-sjabloon [Alleen-lezen]" id="{6BEFE53B-604C-4D2D-809D-04B54F35EDEC}" vid="{550554A4-08AB-42CB-8069-BBAB48002F0F}"/>
    </a:ext>
  </a:extLst>
</a:theme>
</file>

<file path=ppt/theme/theme2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WS_Powerpoint_16x9_NL_v7 [Read-Only]" id="{2BCCA983-5322-48DC-BF4C-04F4FB9569A0}" vid="{1C9EABB5-911C-4521-B1B6-2157135CE514}"/>
    </a:ext>
  </a:extLst>
</a:theme>
</file>

<file path=ppt/theme/theme3.xml><?xml version="1.0" encoding="utf-8"?>
<a:theme xmlns:a="http://schemas.openxmlformats.org/drawingml/2006/main" name="1_Office-thema">
  <a:themeElements>
    <a:clrScheme name="BBF">
      <a:dk1>
        <a:srgbClr val="000000"/>
      </a:dk1>
      <a:lt1>
        <a:srgbClr val="FFFFFF"/>
      </a:lt1>
      <a:dk2>
        <a:srgbClr val="474847"/>
      </a:dk2>
      <a:lt2>
        <a:srgbClr val="E7E6E6"/>
      </a:lt2>
      <a:accent1>
        <a:srgbClr val="7DB328"/>
      </a:accent1>
      <a:accent2>
        <a:srgbClr val="792801"/>
      </a:accent2>
      <a:accent3>
        <a:srgbClr val="0399D0"/>
      </a:accent3>
      <a:accent4>
        <a:srgbClr val="EB942D"/>
      </a:accent4>
      <a:accent5>
        <a:srgbClr val="575555"/>
      </a:accent5>
      <a:accent6>
        <a:srgbClr val="D00000"/>
      </a:accent6>
      <a:hlink>
        <a:srgbClr val="059D01"/>
      </a:hlink>
      <a:folHlink>
        <a:srgbClr val="00C7FF"/>
      </a:folHlink>
    </a:clrScheme>
    <a:fontScheme name="Office-thema">
      <a:majorFont>
        <a:latin typeface="Arial Bold"/>
        <a:ea typeface="Arial"/>
        <a:cs typeface="Arial"/>
      </a:majorFont>
      <a:minorFont>
        <a:latin typeface="Arial"/>
        <a:ea typeface="Arial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6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12" charset="2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6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12" charset="2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iplo-presentatie-sjabloon-verkort</Template>
  <TotalTime>4617</TotalTime>
  <Words>683</Words>
  <Application>Microsoft Office PowerPoint</Application>
  <PresentationFormat>Diavoorstelling (16:9)</PresentationFormat>
  <Paragraphs>144</Paragraphs>
  <Slides>13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13</vt:i4>
      </vt:variant>
    </vt:vector>
  </HeadingPairs>
  <TitlesOfParts>
    <vt:vector size="22" baseType="lpstr">
      <vt:lpstr>Arial</vt:lpstr>
      <vt:lpstr>Arial Bold</vt:lpstr>
      <vt:lpstr>Calibri</vt:lpstr>
      <vt:lpstr>Geneva</vt:lpstr>
      <vt:lpstr>Verdana</vt:lpstr>
      <vt:lpstr>Wingdings</vt:lpstr>
      <vt:lpstr>Aangepast ontwerp</vt:lpstr>
      <vt:lpstr>RWS 16:9 NL</vt:lpstr>
      <vt:lpstr>1_Office-thema</vt:lpstr>
      <vt:lpstr>Digitaal Stelsel Omgevingswet  (DSO)     Hoe zit bodem hierin?  </vt:lpstr>
      <vt:lpstr>Digitaal Stelsel Omgevingswet (DSO)</vt:lpstr>
      <vt:lpstr>PowerPoint-presentatie</vt:lpstr>
      <vt:lpstr>Het nieuwe omgevingsloket</vt:lpstr>
      <vt:lpstr>Hoe ziet het er uit?</vt:lpstr>
      <vt:lpstr>Tot nu toe…</vt:lpstr>
      <vt:lpstr>Invulling aan vergunningchecks voor bodem</vt:lpstr>
      <vt:lpstr>Voorstel voor vergunningchecks bodem</vt:lpstr>
      <vt:lpstr>Wat gebeurt er nu?</vt:lpstr>
      <vt:lpstr>Meldings- en informatieplichten bodem</vt:lpstr>
      <vt:lpstr>Oefenomgeving Omgevingsloket </vt:lpstr>
      <vt:lpstr>TIP  TIP  TIP  TIP  TIP  TIP</vt:lpstr>
      <vt:lpstr>Handige links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Mahabier, Vharsa (WVL)</dc:creator>
  <cp:lastModifiedBy>Heins, Corinne (WVL)</cp:lastModifiedBy>
  <cp:revision>168</cp:revision>
  <dcterms:created xsi:type="dcterms:W3CDTF">2021-04-12T14:23:47Z</dcterms:created>
  <dcterms:modified xsi:type="dcterms:W3CDTF">2022-06-22T07:55:16Z</dcterms:modified>
</cp:coreProperties>
</file>