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4"/>
  </p:sldMasterIdLst>
  <p:notesMasterIdLst>
    <p:notesMasterId r:id="rId12"/>
  </p:notesMasterIdLst>
  <p:handoutMasterIdLst>
    <p:handoutMasterId r:id="rId13"/>
  </p:handoutMasterIdLst>
  <p:sldIdLst>
    <p:sldId id="296" r:id="rId5"/>
    <p:sldId id="297" r:id="rId6"/>
    <p:sldId id="298" r:id="rId7"/>
    <p:sldId id="300" r:id="rId8"/>
    <p:sldId id="299" r:id="rId9"/>
    <p:sldId id="301" r:id="rId10"/>
    <p:sldId id="302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1E4DB3AB-50DB-47BB-8675-EEBA780777B7}">
          <p14:sldIdLst>
            <p14:sldId id="296"/>
            <p14:sldId id="297"/>
            <p14:sldId id="298"/>
            <p14:sldId id="300"/>
            <p14:sldId id="299"/>
            <p14:sldId id="301"/>
            <p14:sldId id="30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C68"/>
    <a:srgbClr val="FFC7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78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93777779-D92C-45BF-9E7A-374EEF57B6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537657F-8495-4F41-8907-09D8CD55658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D3225-F1E6-421A-8B51-24C7CA07731F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1841922-99CB-484A-BD48-8BF48A13B95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BE2C9C9-2608-4D73-997F-8C57D0BE84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6702A-7219-4715-9823-760AFD05D0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9337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8707E-0781-4B44-B2B5-A3B411820F8A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6E4DC-9717-4552-993A-FCE08A08337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283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28429-3713-4EC3-B84B-F5E863A9A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0D5D061-A456-4F00-9A69-FF3A1A5FEE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91DABD7-78B4-4058-A49E-030B6A4E0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213AB5-B289-40FB-B54B-6816A99D9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3816CB3-B70C-4334-AD80-035C6ED77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111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DAEB2C-F7CB-4398-ACE7-92306127C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8A6BAF-33C3-41D9-A1DF-4BC581343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F37812-D07D-407F-B4BC-56F00FB9A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778B075-8555-4436-8A1F-C7C38F8F8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B5FAA9-DA7E-45D1-87CF-26EAE03F4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617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A494BE8-0417-475E-94CA-9B30C1FFE3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94426B1-21DB-48F7-8CDB-FA755FB87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9292889-D4D1-45E9-BB2D-53664501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5FE03D3-A4D4-49B5-A3A0-E3B6B9464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FD05959-8B97-4BFC-8BA8-3F65781B3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9448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C0AFC6-EED5-4422-B5EE-4533FC060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74921A-96CA-4350-BDB5-4B99D4DF5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E09452-23FD-4C3D-99A5-B4DC4A4C3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DCFA80-356F-4DFB-904C-A3A050CF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1665DB9-7F5F-4EBE-8B60-28A74A2CC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83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1B77D-A374-4988-BD74-7512EADBC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8E72B6-3098-40B2-AF4C-0415CB9794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198F1C0-6A23-41EC-B6FD-AC62B81D2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8A58491-A291-45FC-BEAA-0056EED10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284F24-3509-498C-801F-0B83F624B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118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741FB3-FEA3-4007-A7A8-7A683F63D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1441C3-4D0B-4F4F-A076-D5ACFFCBDB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ECB043A-71F3-4D37-A9BA-8A905B98D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3B20200-754D-4F33-93B5-813ACA787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85BB09-231E-42EA-BF16-1EFE5AA59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B2A5561-7752-41DA-80A2-C4E050C7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49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CCE12C-AF03-4E2F-AE75-0C5A3DB33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F7780A1-CA9A-4490-8BCB-0D6CF3DA8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0E426C9-ECC5-4DC1-8090-44EA9ACEDE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9E50EF-2F94-48EB-A2A4-8E465A1421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B3BC2ED-A405-4AF8-8FBD-47792B638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48B1486-AB63-4945-8949-1A15652F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72BEEB1-1755-4580-AFA7-928C8D505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DB962AE-6E66-4626-84CF-F7EB5BDE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55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6B2C5D-ACF0-46C5-ABC5-382283C7F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19FAB98-F62F-426E-A2A6-99646A89B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FD3AB63-36C9-4207-A988-34FFA74A3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18BE378-366F-4569-BED4-5F5A78C2C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1625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249AD9-8FD1-4C09-A1F2-74209DB46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80D160D-544B-42C9-96FF-6824F198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DDF6DC0-72D8-41C4-84EB-B7F263681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6096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0CC349-758A-47F0-8AD7-927159D09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652C3B7-7966-478A-8E63-9B1D205D9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0D53F64-2A9F-48B3-B5AB-59CD008BA2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4C1E90-8D41-46B2-B20E-5AFCABD1E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9F02371-F4E1-46F3-9A6E-8AC7B861F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6CFAD09-3A2B-4B2D-BEF7-455D8C1EB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90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442B30-E8F1-4DAB-856C-2FAF27E73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E96E8A6-F85C-4B25-A18A-103AD4B06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8BEA46F-57F0-435E-B9AA-79ED42899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C24A2EE-2494-4CA7-BF99-9F6F7EB5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6809403-DCB0-465C-95E5-978B6EDEF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AD0866A-17BF-4F6E-8518-13AD16EB4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711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EBA6B36-B120-4161-8CDF-52AF2C081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5A9A8B-35FB-4175-86C4-6ADEE572F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7D426D2-A4E4-43A3-9CA2-1563AF80EA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F525F-F71F-4CA1-A57B-DD3AA4F82BC2}" type="datetimeFigureOut">
              <a:rPr lang="nl-NL" smtClean="0"/>
              <a:t>18-11-2021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F23F6FC-1551-42CA-B884-2C895B696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AB37D7-3153-4AA6-A4BA-B1B13B1424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3455-DB3F-4CD6-9DF2-2C14964805B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3383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reas.maps.arcgis.com/apps/webappviewer/index.html?id=901387442b96447ea833dd223770c62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703A3DEB-D1D7-4A5F-8463-95BC8769DFC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853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dirty="0">
                <a:solidFill>
                  <a:srgbClr val="006C68"/>
                </a:solidFill>
              </a:rPr>
              <a:t>REASeuro</a:t>
            </a:r>
          </a:p>
          <a:p>
            <a:pPr marL="0" indent="0">
              <a:buNone/>
            </a:pPr>
            <a:endParaRPr lang="nl-NL" dirty="0">
              <a:solidFill>
                <a:srgbClr val="006C68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68"/>
                </a:solidFill>
              </a:rPr>
              <a:t>Thomas Kloosterman</a:t>
            </a:r>
          </a:p>
          <a:p>
            <a:pPr marL="0" indent="0">
              <a:buNone/>
            </a:pPr>
            <a:r>
              <a:rPr lang="nl-NL" dirty="0">
                <a:solidFill>
                  <a:srgbClr val="006C68"/>
                </a:solidFill>
              </a:rPr>
              <a:t>Mark Kouwenhoven</a:t>
            </a:r>
          </a:p>
          <a:p>
            <a:pPr marL="0" indent="0">
              <a:buNone/>
            </a:pPr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73668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EB461F4F-A391-4A18-A733-19829539440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853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rgbClr val="006C68"/>
                </a:solidFill>
              </a:rPr>
              <a:t>Doel</a:t>
            </a:r>
          </a:p>
          <a:p>
            <a:r>
              <a:rPr lang="nl-NL" dirty="0">
                <a:solidFill>
                  <a:srgbClr val="006C68"/>
                </a:solidFill>
              </a:rPr>
              <a:t>Proces</a:t>
            </a:r>
          </a:p>
          <a:p>
            <a:r>
              <a:rPr lang="nl-NL" dirty="0">
                <a:solidFill>
                  <a:srgbClr val="006C68"/>
                </a:solidFill>
              </a:rPr>
              <a:t>Beoogd resultaat</a:t>
            </a:r>
          </a:p>
          <a:p>
            <a:r>
              <a:rPr lang="nl-NL" dirty="0">
                <a:solidFill>
                  <a:srgbClr val="006C68"/>
                </a:solidFill>
              </a:rPr>
              <a:t>Resultaten tot dusver</a:t>
            </a:r>
          </a:p>
          <a:p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972913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b="0" dirty="0">
                <a:solidFill>
                  <a:schemeClr val="bg1"/>
                </a:solidFill>
              </a:rPr>
              <a:t>Inhoud</a:t>
            </a:r>
          </a:p>
        </p:txBody>
      </p:sp>
    </p:spTree>
    <p:extLst>
      <p:ext uri="{BB962C8B-B14F-4D97-AF65-F5344CB8AC3E}">
        <p14:creationId xmlns:p14="http://schemas.microsoft.com/office/powerpoint/2010/main" val="90284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EB461F4F-A391-4A18-A733-19829539440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853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dirty="0">
                <a:solidFill>
                  <a:srgbClr val="006C68"/>
                </a:solidFill>
              </a:rPr>
              <a:t>Uniform format gemeentelijke verwachtingskaart OO</a:t>
            </a:r>
          </a:p>
          <a:p>
            <a:r>
              <a:rPr lang="nl-NL" dirty="0">
                <a:solidFill>
                  <a:srgbClr val="006C68"/>
                </a:solidFill>
              </a:rPr>
              <a:t>Gebaseerd op een Historisch Vooronderzoek / Vooronderzoek conflictperiode</a:t>
            </a:r>
          </a:p>
          <a:p>
            <a:r>
              <a:rPr lang="nl-NL" spc="-150" dirty="0">
                <a:solidFill>
                  <a:srgbClr val="006C68"/>
                </a:solidFill>
              </a:rPr>
              <a:t>Opstellen Programma van Eisen</a:t>
            </a:r>
          </a:p>
          <a:p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972913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b="0" dirty="0">
                <a:solidFill>
                  <a:schemeClr val="bg1"/>
                </a:solidFill>
              </a:rPr>
              <a:t>Doel</a:t>
            </a:r>
          </a:p>
        </p:txBody>
      </p:sp>
    </p:spTree>
    <p:extLst>
      <p:ext uri="{BB962C8B-B14F-4D97-AF65-F5344CB8AC3E}">
        <p14:creationId xmlns:p14="http://schemas.microsoft.com/office/powerpoint/2010/main" val="2462741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972913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b="0" dirty="0">
                <a:solidFill>
                  <a:schemeClr val="bg1"/>
                </a:solidFill>
              </a:rPr>
              <a:t>Vijf fasen</a:t>
            </a: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323A7192-54A4-4FED-AE39-F94D8B7046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261" y="1769105"/>
            <a:ext cx="10461477" cy="342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016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EB461F4F-A391-4A18-A733-19829539440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85354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100" dirty="0">
                <a:solidFill>
                  <a:srgbClr val="006C68"/>
                </a:solidFill>
              </a:rPr>
              <a:t>Behoeftepeiling werkgroep GOO</a:t>
            </a:r>
          </a:p>
          <a:p>
            <a:r>
              <a:rPr lang="nl-NL" sz="2100" dirty="0">
                <a:solidFill>
                  <a:srgbClr val="006C68"/>
                </a:solidFill>
              </a:rPr>
              <a:t>Interviews, feedback</a:t>
            </a:r>
          </a:p>
          <a:p>
            <a:r>
              <a:rPr lang="nl-NL" sz="2100" dirty="0">
                <a:solidFill>
                  <a:srgbClr val="006C68"/>
                </a:solidFill>
              </a:rPr>
              <a:t>Opstellen van programma van eisen:</a:t>
            </a:r>
          </a:p>
          <a:p>
            <a:pPr lvl="1"/>
            <a:r>
              <a:rPr lang="nl-NL" sz="2100" dirty="0">
                <a:solidFill>
                  <a:srgbClr val="006C68"/>
                </a:solidFill>
              </a:rPr>
              <a:t>Primaire eisen</a:t>
            </a:r>
          </a:p>
          <a:p>
            <a:pPr lvl="1"/>
            <a:r>
              <a:rPr lang="nl-NL" sz="2100" dirty="0">
                <a:solidFill>
                  <a:srgbClr val="006C68"/>
                </a:solidFill>
              </a:rPr>
              <a:t>Eisen aan GIS</a:t>
            </a:r>
          </a:p>
          <a:p>
            <a:pPr lvl="1"/>
            <a:r>
              <a:rPr lang="nl-NL" sz="2100" dirty="0">
                <a:solidFill>
                  <a:srgbClr val="006C68"/>
                </a:solidFill>
              </a:rPr>
              <a:t>Actualisatie en onderhoud</a:t>
            </a:r>
          </a:p>
          <a:p>
            <a:pPr lvl="1"/>
            <a:r>
              <a:rPr lang="nl-NL" sz="2100" dirty="0">
                <a:solidFill>
                  <a:srgbClr val="006C68"/>
                </a:solidFill>
              </a:rPr>
              <a:t>Te raadplegen brondocumentatie</a:t>
            </a:r>
          </a:p>
          <a:p>
            <a:pPr lvl="1"/>
            <a:r>
              <a:rPr lang="nl-NL" sz="2100" dirty="0">
                <a:solidFill>
                  <a:srgbClr val="006C68"/>
                </a:solidFill>
              </a:rPr>
              <a:t>Uit te voeren analyse</a:t>
            </a:r>
          </a:p>
          <a:p>
            <a:r>
              <a:rPr lang="nl-NL" sz="2100" dirty="0">
                <a:solidFill>
                  <a:srgbClr val="006C68"/>
                </a:solidFill>
              </a:rPr>
              <a:t>Bouwen van Indicatieve Verwachtingskaart</a:t>
            </a:r>
          </a:p>
          <a:p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972913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b="0" dirty="0">
                <a:solidFill>
                  <a:schemeClr val="bg1"/>
                </a:solidFill>
              </a:rPr>
              <a:t>Proces</a:t>
            </a:r>
          </a:p>
        </p:txBody>
      </p:sp>
    </p:spTree>
    <p:extLst>
      <p:ext uri="{BB962C8B-B14F-4D97-AF65-F5344CB8AC3E}">
        <p14:creationId xmlns:p14="http://schemas.microsoft.com/office/powerpoint/2010/main" val="1936279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EB461F4F-A391-4A18-A733-19829539440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9788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nl-NL" sz="2400" dirty="0">
                <a:solidFill>
                  <a:srgbClr val="006C68"/>
                </a:solidFill>
              </a:rPr>
              <a:t>Provinciale Verwachtingskaart OO op </a:t>
            </a:r>
            <a:r>
              <a:rPr lang="nl-NL" sz="2400" dirty="0" err="1">
                <a:solidFill>
                  <a:srgbClr val="006C68"/>
                </a:solidFill>
              </a:rPr>
              <a:t>gemeentebreed</a:t>
            </a:r>
            <a:r>
              <a:rPr lang="nl-NL" sz="2400" dirty="0">
                <a:solidFill>
                  <a:srgbClr val="006C68"/>
                </a:solidFill>
              </a:rPr>
              <a:t> niveau - “Vlekkenkaart”</a:t>
            </a:r>
          </a:p>
          <a:p>
            <a:pPr lvl="0"/>
            <a:r>
              <a:rPr lang="nl-NL" sz="2400" dirty="0">
                <a:solidFill>
                  <a:srgbClr val="006C68"/>
                </a:solidFill>
              </a:rPr>
              <a:t>Specifieke verwachtingsgebieden horizontaal</a:t>
            </a:r>
          </a:p>
          <a:p>
            <a:pPr lvl="0"/>
            <a:r>
              <a:rPr lang="nl-NL" sz="2400" dirty="0">
                <a:solidFill>
                  <a:srgbClr val="006C68"/>
                </a:solidFill>
              </a:rPr>
              <a:t>Conform huidige richtlijnen (CS-VROO)</a:t>
            </a:r>
          </a:p>
          <a:p>
            <a:pPr lvl="0"/>
            <a:r>
              <a:rPr lang="nl-NL" sz="2400" dirty="0">
                <a:solidFill>
                  <a:srgbClr val="006C68"/>
                </a:solidFill>
              </a:rPr>
              <a:t>Geen naoorlogse werkzaamheden</a:t>
            </a:r>
          </a:p>
          <a:p>
            <a:pPr lvl="0"/>
            <a:r>
              <a:rPr lang="nl-NL" sz="2400" dirty="0">
                <a:solidFill>
                  <a:srgbClr val="006C68"/>
                </a:solidFill>
              </a:rPr>
              <a:t>Geen </a:t>
            </a:r>
            <a:r>
              <a:rPr lang="nl-NL" sz="2400" dirty="0" err="1">
                <a:solidFill>
                  <a:srgbClr val="006C68"/>
                </a:solidFill>
              </a:rPr>
              <a:t>locatiespecifieke</a:t>
            </a:r>
            <a:r>
              <a:rPr lang="nl-NL" sz="2400" dirty="0">
                <a:solidFill>
                  <a:srgbClr val="006C68"/>
                </a:solidFill>
              </a:rPr>
              <a:t> </a:t>
            </a:r>
            <a:r>
              <a:rPr lang="nl-NL" sz="2400" dirty="0" err="1">
                <a:solidFill>
                  <a:srgbClr val="006C68"/>
                </a:solidFill>
              </a:rPr>
              <a:t>penetratiediepteberekening</a:t>
            </a:r>
            <a:endParaRPr lang="nl-NL" sz="2400" dirty="0">
              <a:solidFill>
                <a:srgbClr val="006C68"/>
              </a:solidFill>
            </a:endParaRPr>
          </a:p>
          <a:p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972913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b="0" dirty="0">
                <a:solidFill>
                  <a:schemeClr val="bg1"/>
                </a:solidFill>
              </a:rPr>
              <a:t>Beoogd resultaat</a:t>
            </a:r>
          </a:p>
        </p:txBody>
      </p:sp>
    </p:spTree>
    <p:extLst>
      <p:ext uri="{BB962C8B-B14F-4D97-AF65-F5344CB8AC3E}">
        <p14:creationId xmlns:p14="http://schemas.microsoft.com/office/powerpoint/2010/main" val="3623434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tekst&#10;&#10;Automatisch gegenereerde beschrijving">
            <a:extLst>
              <a:ext uri="{FF2B5EF4-FFF2-40B4-BE49-F238E27FC236}">
                <a16:creationId xmlns:a16="http://schemas.microsoft.com/office/drawing/2014/main" id="{FDF229ED-1C1E-42CD-9155-6F7D542E92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4" name="Rectangle 33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9" name="Afbeelding 8" descr="Afbeelding met tekst&#10;&#10;Automatisch gegenereerde beschrijving">
            <a:extLst>
              <a:ext uri="{FF2B5EF4-FFF2-40B4-BE49-F238E27FC236}">
                <a16:creationId xmlns:a16="http://schemas.microsoft.com/office/drawing/2014/main" id="{714B4E49-6925-4700-AB14-9C47EC291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10332"/>
            <a:ext cx="12192000" cy="1547668"/>
          </a:xfrm>
          <a:prstGeom prst="rect">
            <a:avLst/>
          </a:prstGeom>
        </p:spPr>
      </p:pic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EB461F4F-A391-4A18-A733-198295394405}"/>
              </a:ext>
            </a:extLst>
          </p:cNvPr>
          <p:cNvSpPr txBox="1">
            <a:spLocks/>
          </p:cNvSpPr>
          <p:nvPr/>
        </p:nvSpPr>
        <p:spPr>
          <a:xfrm>
            <a:off x="242455" y="1850736"/>
            <a:ext cx="597888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dirty="0">
                <a:solidFill>
                  <a:srgbClr val="006C68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Indicatieve Verwachtingskaart</a:t>
            </a:r>
            <a:endParaRPr lang="nl-NL" sz="2400" dirty="0">
              <a:solidFill>
                <a:srgbClr val="006C68"/>
              </a:solidFill>
            </a:endParaRPr>
          </a:p>
          <a:p>
            <a:r>
              <a:rPr lang="nl-NL" sz="2400" dirty="0">
                <a:solidFill>
                  <a:srgbClr val="006C68"/>
                </a:solidFill>
              </a:rPr>
              <a:t>Programma van eisen</a:t>
            </a:r>
          </a:p>
          <a:p>
            <a:r>
              <a:rPr lang="nl-NL" sz="2400" dirty="0">
                <a:solidFill>
                  <a:srgbClr val="006C68"/>
                </a:solidFill>
              </a:rPr>
              <a:t>Flyer</a:t>
            </a:r>
          </a:p>
          <a:p>
            <a:endParaRPr lang="nl-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5A919E7B-3B14-4ACC-BCED-FA78461B604D}"/>
              </a:ext>
            </a:extLst>
          </p:cNvPr>
          <p:cNvSpPr txBox="1">
            <a:spLocks/>
          </p:cNvSpPr>
          <p:nvPr/>
        </p:nvSpPr>
        <p:spPr>
          <a:xfrm>
            <a:off x="360000" y="360000"/>
            <a:ext cx="6120000" cy="1186789"/>
          </a:xfrm>
          <a:prstGeom prst="rect">
            <a:avLst/>
          </a:prstGeom>
          <a:noFill/>
        </p:spPr>
        <p:txBody>
          <a:bodyPr vert="horz" wrap="none" lIns="90000" tIns="180000" rIns="91440" bIns="18000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FFC7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r>
              <a:rPr lang="nl-NL" sz="4000" b="0" dirty="0">
                <a:solidFill>
                  <a:schemeClr val="bg1"/>
                </a:solidFill>
              </a:rPr>
              <a:t>Resultaten tot </a:t>
            </a:r>
          </a:p>
          <a:p>
            <a:r>
              <a:rPr lang="nl-NL" sz="4000" b="0" dirty="0">
                <a:solidFill>
                  <a:schemeClr val="bg1"/>
                </a:solidFill>
              </a:rPr>
              <a:t>dusver</a:t>
            </a:r>
          </a:p>
        </p:txBody>
      </p:sp>
    </p:spTree>
    <p:extLst>
      <p:ext uri="{BB962C8B-B14F-4D97-AF65-F5344CB8AC3E}">
        <p14:creationId xmlns:p14="http://schemas.microsoft.com/office/powerpoint/2010/main" val="1905548006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1DCD1C5EBE8942925282E856AF71A0" ma:contentTypeVersion="0" ma:contentTypeDescription="Een nieuw document maken." ma:contentTypeScope="" ma:versionID="84e40fef257aa90300046fb3bc19298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766667836e3cd6429912952b491213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733961-4FB8-4DE9-83B3-9326C5EE61C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CFB0F7-308F-42E4-A03D-4637565CCF3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20F485-C2C7-43BF-B2DC-DD26475BAA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2632</TotalTime>
  <Words>101</Words>
  <Application>Microsoft Office PowerPoint</Application>
  <PresentationFormat>Breedbeeld</PresentationFormat>
  <Paragraphs>35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Segoe UI</vt:lpstr>
      <vt:lpstr>Aangepast 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Sharon van Riel</dc:creator>
  <cp:lastModifiedBy>Thomas Kloosterman</cp:lastModifiedBy>
  <cp:revision>82</cp:revision>
  <dcterms:created xsi:type="dcterms:W3CDTF">2020-08-11T07:08:52Z</dcterms:created>
  <dcterms:modified xsi:type="dcterms:W3CDTF">2021-11-18T11:47:06Z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0x010100621DCD1C5EBE8942925282E856AF71A0</vt:lpwstr>
  </property>
</Properties>
</file>