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14" r:id="rId5"/>
    <p:sldId id="298" r:id="rId6"/>
    <p:sldId id="330" r:id="rId7"/>
    <p:sldId id="341" r:id="rId8"/>
    <p:sldId id="304" r:id="rId9"/>
    <p:sldId id="317" r:id="rId10"/>
    <p:sldId id="327" r:id="rId11"/>
    <p:sldId id="307" r:id="rId12"/>
    <p:sldId id="318" r:id="rId13"/>
    <p:sldId id="342" r:id="rId14"/>
    <p:sldId id="319" r:id="rId15"/>
    <p:sldId id="331" r:id="rId16"/>
    <p:sldId id="332" r:id="rId17"/>
    <p:sldId id="322" r:id="rId18"/>
    <p:sldId id="321" r:id="rId19"/>
    <p:sldId id="323" r:id="rId20"/>
    <p:sldId id="328" r:id="rId21"/>
    <p:sldId id="333" r:id="rId22"/>
    <p:sldId id="334" r:id="rId23"/>
    <p:sldId id="339" r:id="rId24"/>
    <p:sldId id="325" r:id="rId25"/>
    <p:sldId id="326" r:id="rId26"/>
    <p:sldId id="329" r:id="rId27"/>
    <p:sldId id="335"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06" d="100"/>
          <a:sy n="106" d="100"/>
        </p:scale>
        <p:origin x="7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6DF62A-CFED-43FC-8E18-B907E366E364}" type="datetimeFigureOut">
              <a:rPr lang="nl-NL" smtClean="0"/>
              <a:t>10-11-2021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AD418-83FA-400B-A4CC-ECFCDFC7122C}" type="slidenum">
              <a:rPr lang="nl-NL" smtClean="0"/>
              <a:t>‹nr.›</a:t>
            </a:fld>
            <a:endParaRPr lang="nl-NL"/>
          </a:p>
        </p:txBody>
      </p:sp>
    </p:spTree>
    <p:extLst>
      <p:ext uri="{BB962C8B-B14F-4D97-AF65-F5344CB8AC3E}">
        <p14:creationId xmlns:p14="http://schemas.microsoft.com/office/powerpoint/2010/main" val="177628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Boodschap:</a:t>
            </a:r>
            <a:r>
              <a:rPr lang="nl-NL" baseline="0" dirty="0"/>
              <a:t> provincie heeft al een pachtbeleid waarbij niet alleen de hoogste prijs telt maar ook de bijdrage die de ondernemer levert aan  een vitale bodem, meer biodiversiteit en een betere waterkwaliteit maar nu een nieuwe regeling</a:t>
            </a:r>
          </a:p>
          <a:p>
            <a:r>
              <a:rPr lang="nl-NL" baseline="0" dirty="0"/>
              <a:t>De grondregeling </a:t>
            </a:r>
            <a:r>
              <a:rPr lang="nl-NL" baseline="0" dirty="0" err="1"/>
              <a:t>Natuurinclusieve</a:t>
            </a:r>
            <a:r>
              <a:rPr lang="nl-NL" baseline="0" dirty="0"/>
              <a:t> landbouw</a:t>
            </a:r>
            <a:endParaRPr lang="nl-NL" dirty="0"/>
          </a:p>
        </p:txBody>
      </p:sp>
      <p:sp>
        <p:nvSpPr>
          <p:cNvPr id="4" name="Tijdelijke aanduiding voor dianummer 3"/>
          <p:cNvSpPr>
            <a:spLocks noGrp="1"/>
          </p:cNvSpPr>
          <p:nvPr>
            <p:ph type="sldNum" sz="quarter" idx="10"/>
          </p:nvPr>
        </p:nvSpPr>
        <p:spPr/>
        <p:txBody>
          <a:bodyPr/>
          <a:lstStyle/>
          <a:p>
            <a:fld id="{E1DAD418-83FA-400B-A4CC-ECFCDFC7122C}" type="slidenum">
              <a:rPr lang="nl-NL" smtClean="0"/>
              <a:t>2</a:t>
            </a:fld>
            <a:endParaRPr lang="nl-NL"/>
          </a:p>
        </p:txBody>
      </p:sp>
    </p:spTree>
    <p:extLst>
      <p:ext uri="{BB962C8B-B14F-4D97-AF65-F5344CB8AC3E}">
        <p14:creationId xmlns:p14="http://schemas.microsoft.com/office/powerpoint/2010/main" val="1189414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Veel beweging in de agrarische sector. </a:t>
            </a:r>
          </a:p>
          <a:p>
            <a:r>
              <a:rPr lang="nl-NL" sz="1200" kern="1200" dirty="0">
                <a:solidFill>
                  <a:schemeClr val="tx1"/>
                </a:solidFill>
                <a:effectLst/>
                <a:latin typeface="+mn-lt"/>
                <a:ea typeface="+mn-ea"/>
                <a:cs typeface="+mn-cs"/>
              </a:rPr>
              <a:t>Sommigen willen hun bedrijf graag voortzetten op de manier dat ze nu ondernemen, andere </a:t>
            </a:r>
            <a:r>
              <a:rPr lang="nl-NL" sz="1200" kern="1200" dirty="0" err="1">
                <a:solidFill>
                  <a:schemeClr val="tx1"/>
                </a:solidFill>
                <a:effectLst/>
                <a:latin typeface="+mn-lt"/>
                <a:ea typeface="+mn-ea"/>
                <a:cs typeface="+mn-cs"/>
              </a:rPr>
              <a:t>wiilen</a:t>
            </a:r>
            <a:r>
              <a:rPr lang="nl-NL" sz="1200" kern="1200" dirty="0">
                <a:solidFill>
                  <a:schemeClr val="tx1"/>
                </a:solidFill>
                <a:effectLst/>
                <a:latin typeface="+mn-lt"/>
                <a:ea typeface="+mn-ea"/>
                <a:cs typeface="+mn-cs"/>
              </a:rPr>
              <a:t> stoppen. Ook een groep ondernemers die een gezond bedrijf hebben maar zich willen </a:t>
            </a:r>
            <a:r>
              <a:rPr lang="nl-NL" sz="1200" kern="1200" dirty="0" err="1">
                <a:solidFill>
                  <a:schemeClr val="tx1"/>
                </a:solidFill>
                <a:effectLst/>
                <a:latin typeface="+mn-lt"/>
                <a:ea typeface="+mn-ea"/>
                <a:cs typeface="+mn-cs"/>
              </a:rPr>
              <a:t>doorontwikkelen</a:t>
            </a:r>
            <a:r>
              <a:rPr lang="nl-NL" sz="1200" kern="1200" dirty="0">
                <a:solidFill>
                  <a:schemeClr val="tx1"/>
                </a:solidFill>
                <a:effectLst/>
                <a:latin typeface="+mn-lt"/>
                <a:ea typeface="+mn-ea"/>
                <a:cs typeface="+mn-cs"/>
              </a:rPr>
              <a:t> in </a:t>
            </a:r>
            <a:r>
              <a:rPr lang="nl-NL" sz="1200" kern="1200" dirty="0" err="1">
                <a:solidFill>
                  <a:schemeClr val="tx1"/>
                </a:solidFill>
                <a:effectLst/>
                <a:latin typeface="+mn-lt"/>
                <a:ea typeface="+mn-ea"/>
                <a:cs typeface="+mn-cs"/>
              </a:rPr>
              <a:t>natuurinclusieve</a:t>
            </a:r>
            <a:r>
              <a:rPr lang="nl-NL" sz="1200" kern="1200" dirty="0">
                <a:solidFill>
                  <a:schemeClr val="tx1"/>
                </a:solidFill>
                <a:effectLst/>
                <a:latin typeface="+mn-lt"/>
                <a:ea typeface="+mn-ea"/>
                <a:cs typeface="+mn-cs"/>
              </a:rPr>
              <a:t> landbouw</a:t>
            </a:r>
          </a:p>
          <a:p>
            <a:endParaRPr lang="nl-NL" dirty="0"/>
          </a:p>
        </p:txBody>
      </p:sp>
      <p:sp>
        <p:nvSpPr>
          <p:cNvPr id="4" name="Tijdelijke aanduiding voor dianummer 3"/>
          <p:cNvSpPr>
            <a:spLocks noGrp="1"/>
          </p:cNvSpPr>
          <p:nvPr>
            <p:ph type="sldNum" sz="quarter" idx="10"/>
          </p:nvPr>
        </p:nvSpPr>
        <p:spPr/>
        <p:txBody>
          <a:bodyPr/>
          <a:lstStyle/>
          <a:p>
            <a:fld id="{E1DAD418-83FA-400B-A4CC-ECFCDFC7122C}" type="slidenum">
              <a:rPr lang="nl-NL" smtClean="0"/>
              <a:t>5</a:t>
            </a:fld>
            <a:endParaRPr lang="nl-NL"/>
          </a:p>
        </p:txBody>
      </p:sp>
    </p:spTree>
    <p:extLst>
      <p:ext uri="{BB962C8B-B14F-4D97-AF65-F5344CB8AC3E}">
        <p14:creationId xmlns:p14="http://schemas.microsoft.com/office/powerpoint/2010/main" val="296061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Natuurinclusief</a:t>
            </a:r>
            <a:r>
              <a:rPr lang="nl-NL" baseline="0" dirty="0"/>
              <a:t> is gewoon ontzettend mooi, geniet als ondernemer van bedrijf </a:t>
            </a:r>
            <a:r>
              <a:rPr lang="nl-NL" baseline="0" dirty="0">
                <a:sym typeface="Wingdings" panose="05000000000000000000" pitchFamily="2" charset="2"/>
              </a:rPr>
              <a:t></a:t>
            </a:r>
            <a:endParaRPr lang="nl-NL" dirty="0"/>
          </a:p>
        </p:txBody>
      </p:sp>
      <p:sp>
        <p:nvSpPr>
          <p:cNvPr id="4" name="Tijdelijke aanduiding voor dianummer 3"/>
          <p:cNvSpPr>
            <a:spLocks noGrp="1"/>
          </p:cNvSpPr>
          <p:nvPr>
            <p:ph type="sldNum" sz="quarter" idx="10"/>
          </p:nvPr>
        </p:nvSpPr>
        <p:spPr/>
        <p:txBody>
          <a:bodyPr/>
          <a:lstStyle/>
          <a:p>
            <a:fld id="{E1DAD418-83FA-400B-A4CC-ECFCDFC7122C}" type="slidenum">
              <a:rPr lang="nl-NL" smtClean="0"/>
              <a:t>8</a:t>
            </a:fld>
            <a:endParaRPr lang="nl-NL"/>
          </a:p>
        </p:txBody>
      </p:sp>
    </p:spTree>
    <p:extLst>
      <p:ext uri="{BB962C8B-B14F-4D97-AF65-F5344CB8AC3E}">
        <p14:creationId xmlns:p14="http://schemas.microsoft.com/office/powerpoint/2010/main" val="86947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1DAD418-83FA-400B-A4CC-ECFCDFC7122C}" type="slidenum">
              <a:rPr lang="nl-NL" smtClean="0"/>
              <a:t>17</a:t>
            </a:fld>
            <a:endParaRPr lang="nl-NL"/>
          </a:p>
        </p:txBody>
      </p:sp>
    </p:spTree>
    <p:extLst>
      <p:ext uri="{BB962C8B-B14F-4D97-AF65-F5344CB8AC3E}">
        <p14:creationId xmlns:p14="http://schemas.microsoft.com/office/powerpoint/2010/main" val="4217782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Boodschap:</a:t>
            </a:r>
            <a:r>
              <a:rPr lang="nl-NL" baseline="0" dirty="0"/>
              <a:t> provincie heeft al een pachtbeleid waarbij niet alleen de hoogste prijs telt maar ook de bijdrage die de ondernemer levert aan  een vitale bodem, meer biodiversiteit en een betere waterkwaliteit maar nu een nieuwe regeling</a:t>
            </a:r>
          </a:p>
          <a:p>
            <a:r>
              <a:rPr lang="nl-NL" baseline="0" dirty="0"/>
              <a:t>De grondregeling </a:t>
            </a:r>
            <a:r>
              <a:rPr lang="nl-NL" baseline="0" dirty="0" err="1"/>
              <a:t>Natuurinclusieve</a:t>
            </a:r>
            <a:r>
              <a:rPr lang="nl-NL" baseline="0" dirty="0"/>
              <a:t> landbouw</a:t>
            </a:r>
            <a:endParaRPr lang="nl-NL" dirty="0"/>
          </a:p>
        </p:txBody>
      </p:sp>
      <p:sp>
        <p:nvSpPr>
          <p:cNvPr id="4" name="Tijdelijke aanduiding voor dianummer 3"/>
          <p:cNvSpPr>
            <a:spLocks noGrp="1"/>
          </p:cNvSpPr>
          <p:nvPr>
            <p:ph type="sldNum" sz="quarter" idx="10"/>
          </p:nvPr>
        </p:nvSpPr>
        <p:spPr/>
        <p:txBody>
          <a:bodyPr/>
          <a:lstStyle/>
          <a:p>
            <a:fld id="{E1DAD418-83FA-400B-A4CC-ECFCDFC7122C}" type="slidenum">
              <a:rPr lang="nl-NL" smtClean="0"/>
              <a:t>18</a:t>
            </a:fld>
            <a:endParaRPr lang="nl-NL"/>
          </a:p>
        </p:txBody>
      </p:sp>
    </p:spTree>
    <p:extLst>
      <p:ext uri="{BB962C8B-B14F-4D97-AF65-F5344CB8AC3E}">
        <p14:creationId xmlns:p14="http://schemas.microsoft.com/office/powerpoint/2010/main" val="1162905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Boodschap:</a:t>
            </a:r>
            <a:r>
              <a:rPr lang="nl-NL" baseline="0" dirty="0"/>
              <a:t> provincie heeft al een pachtbeleid waarbij niet alleen de hoogste prijs telt maar ook de bijdrage die de ondernemer levert aan  een vitale bodem, meer biodiversiteit en een betere waterkwaliteit maar nu een nieuwe regeling</a:t>
            </a:r>
          </a:p>
          <a:p>
            <a:r>
              <a:rPr lang="nl-NL" baseline="0" dirty="0"/>
              <a:t>De grondregeling </a:t>
            </a:r>
            <a:r>
              <a:rPr lang="nl-NL" baseline="0" dirty="0" err="1"/>
              <a:t>Natuurinclusieve</a:t>
            </a:r>
            <a:r>
              <a:rPr lang="nl-NL" baseline="0" dirty="0"/>
              <a:t> landbouw</a:t>
            </a:r>
            <a:endParaRPr lang="nl-NL" dirty="0"/>
          </a:p>
        </p:txBody>
      </p:sp>
      <p:sp>
        <p:nvSpPr>
          <p:cNvPr id="4" name="Tijdelijke aanduiding voor dianummer 3"/>
          <p:cNvSpPr>
            <a:spLocks noGrp="1"/>
          </p:cNvSpPr>
          <p:nvPr>
            <p:ph type="sldNum" sz="quarter" idx="10"/>
          </p:nvPr>
        </p:nvSpPr>
        <p:spPr/>
        <p:txBody>
          <a:bodyPr/>
          <a:lstStyle/>
          <a:p>
            <a:fld id="{E1DAD418-83FA-400B-A4CC-ECFCDFC7122C}" type="slidenum">
              <a:rPr lang="nl-NL" smtClean="0"/>
              <a:t>23</a:t>
            </a:fld>
            <a:endParaRPr lang="nl-NL"/>
          </a:p>
        </p:txBody>
      </p:sp>
    </p:spTree>
    <p:extLst>
      <p:ext uri="{BB962C8B-B14F-4D97-AF65-F5344CB8AC3E}">
        <p14:creationId xmlns:p14="http://schemas.microsoft.com/office/powerpoint/2010/main" val="2904727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C4C04B2-AC4B-4756-BA92-FAA12E34AAF6}" type="datetime1">
              <a:rPr lang="nl-NL" smtClean="0"/>
              <a:t>10-11-2021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55910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67FB953-DA91-41CD-A283-17AD2EF53194}" type="datetime1">
              <a:rPr lang="nl-NL" smtClean="0"/>
              <a:t>10-11-2021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249344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9F8D2475-379A-4D84-8576-AD64ABCBBFEA}" type="datetime1">
              <a:rPr lang="nl-NL" smtClean="0"/>
              <a:t>10-11-2021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2146514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idx="1"/>
          </p:nvPr>
        </p:nvSpPr>
        <p:spPr/>
        <p:txBody>
          <a:bodyPr/>
          <a:lstStyle>
            <a:lvl1pPr>
              <a:buClrTx/>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solidFill>
                  <a:schemeClr val="tx1"/>
                </a:solidFill>
              </a:defRPr>
            </a:lvl1pPr>
          </a:lstStyle>
          <a:p>
            <a:fld id="{5DA12648-3283-4D3A-988E-C38A7F77D63B}" type="datetime1">
              <a:rPr lang="nl-NL" smtClean="0"/>
              <a:t>10-11-2021</a:t>
            </a:fld>
            <a:endParaRPr lang="nl-NL"/>
          </a:p>
        </p:txBody>
      </p:sp>
      <p:sp>
        <p:nvSpPr>
          <p:cNvPr id="5" name="Tijdelijke aanduiding voor voettekst 4"/>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tx1"/>
                </a:solidFill>
              </a:defRPr>
            </a:lvl1pPr>
          </a:lstStyle>
          <a:p>
            <a:fld id="{23B21C24-E013-46CE-A840-9B83AF603484}" type="slidenum">
              <a:rPr lang="nl-NL" smtClean="0"/>
              <a:t>‹nr.›</a:t>
            </a:fld>
            <a:endParaRPr lang="nl-NL"/>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52001"/>
            <a:ext cx="2686304" cy="252984"/>
          </a:xfrm>
          <a:prstGeom prst="rect">
            <a:avLst/>
          </a:prstGeom>
        </p:spPr>
      </p:pic>
    </p:spTree>
    <p:extLst>
      <p:ext uri="{BB962C8B-B14F-4D97-AF65-F5344CB8AC3E}">
        <p14:creationId xmlns:p14="http://schemas.microsoft.com/office/powerpoint/2010/main" val="420061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59441A2-9D5D-48D7-9106-659A78B3DDD1}" type="datetime1">
              <a:rPr lang="nl-NL" smtClean="0"/>
              <a:t>10-11-2021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1434148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876021DB-43BB-4231-B58B-E697831BC2E6}" type="datetime1">
              <a:rPr lang="nl-NL" smtClean="0"/>
              <a:t>10-11-2021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387939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90B1D9E-6ACB-42C9-B9DD-060DC32E9308}" type="datetime1">
              <a:rPr lang="nl-NL" smtClean="0"/>
              <a:t>10-11-2021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88418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59C39370-3621-4001-9C11-9B6D371B64F9}" type="datetime1">
              <a:rPr lang="nl-NL" smtClean="0"/>
              <a:t>10-11-2021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248192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DBA6015-4B9D-4E40-A2C1-6F2AE765F0BA}" type="datetime1">
              <a:rPr lang="nl-NL" smtClean="0"/>
              <a:t>10-11-2021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1589753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CCD63AA-4338-4E28-B55E-05F5FF1FFDBD}" type="datetime1">
              <a:rPr lang="nl-NL" smtClean="0"/>
              <a:t>10-11-2021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3016195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29A03E2-6CF6-4914-95BE-EFA726D4CBA3}" type="datetime1">
              <a:rPr lang="nl-NL" smtClean="0"/>
              <a:t>10-11-2021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3845696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CA637826-9B4A-4087-AEB2-6FB1E26062A7}" type="datetime1">
              <a:rPr lang="nl-NL" smtClean="0"/>
              <a:t>10-11-2021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F986FA74-47EB-4008-A311-A309BD2B1269}" type="slidenum">
              <a:rPr lang="nl-NL" smtClean="0"/>
              <a:t>‹nr.›</a:t>
            </a:fld>
            <a:endParaRPr lang="nl-NL"/>
          </a:p>
        </p:txBody>
      </p:sp>
    </p:spTree>
    <p:extLst>
      <p:ext uri="{BB962C8B-B14F-4D97-AF65-F5344CB8AC3E}">
        <p14:creationId xmlns:p14="http://schemas.microsoft.com/office/powerpoint/2010/main" val="48813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14058-6498-46BA-AFE1-4423630E6C12}" type="datetime1">
              <a:rPr lang="nl-NL" smtClean="0"/>
              <a:t>10-11-2021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6FA74-47EB-4008-A311-A309BD2B1269}" type="slidenum">
              <a:rPr lang="nl-NL" smtClean="0"/>
              <a:t>‹nr.›</a:t>
            </a:fld>
            <a:endParaRPr lang="nl-NL"/>
          </a:p>
        </p:txBody>
      </p:sp>
    </p:spTree>
    <p:extLst>
      <p:ext uri="{BB962C8B-B14F-4D97-AF65-F5344CB8AC3E}">
        <p14:creationId xmlns:p14="http://schemas.microsoft.com/office/powerpoint/2010/main" val="1698486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duurzamegronduitgifte.nl/"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www.duurzamegronduitgifte.nl/"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Almasi@brabant.n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kstvak 4"/>
          <p:cNvSpPr txBox="1"/>
          <p:nvPr/>
        </p:nvSpPr>
        <p:spPr>
          <a:xfrm>
            <a:off x="1740160" y="447634"/>
            <a:ext cx="8711679" cy="4154984"/>
          </a:xfrm>
          <a:prstGeom prst="rect">
            <a:avLst/>
          </a:prstGeom>
          <a:noFill/>
        </p:spPr>
        <p:txBody>
          <a:bodyPr wrap="none" rtlCol="0">
            <a:spAutoFit/>
          </a:bodyPr>
          <a:lstStyle/>
          <a:p>
            <a:pPr algn="ctr"/>
            <a:r>
              <a:rPr lang="nl-NL" sz="6600" b="1" dirty="0">
                <a:solidFill>
                  <a:schemeClr val="bg1"/>
                </a:solidFill>
              </a:rPr>
              <a:t>Duurzame Gronduitgifte</a:t>
            </a:r>
          </a:p>
          <a:p>
            <a:pPr algn="ctr"/>
            <a:endParaRPr lang="nl-NL" sz="6600" b="1" dirty="0">
              <a:solidFill>
                <a:schemeClr val="bg1"/>
              </a:solidFill>
            </a:endParaRPr>
          </a:p>
          <a:p>
            <a:pPr algn="ctr"/>
            <a:r>
              <a:rPr lang="nl-NL" sz="6600" b="1" dirty="0">
                <a:solidFill>
                  <a:schemeClr val="bg1"/>
                </a:solidFill>
              </a:rPr>
              <a:t>Andrea Almasi</a:t>
            </a:r>
          </a:p>
          <a:p>
            <a:pPr algn="ctr"/>
            <a:r>
              <a:rPr lang="nl-NL" sz="6600" b="1" dirty="0">
                <a:solidFill>
                  <a:schemeClr val="bg1"/>
                </a:solidFill>
              </a:rPr>
              <a:t>4 november 2021</a:t>
            </a:r>
          </a:p>
        </p:txBody>
      </p:sp>
    </p:spTree>
    <p:extLst>
      <p:ext uri="{BB962C8B-B14F-4D97-AF65-F5344CB8AC3E}">
        <p14:creationId xmlns:p14="http://schemas.microsoft.com/office/powerpoint/2010/main" val="373593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Overwegingen pachtuitgifte</a:t>
            </a:r>
          </a:p>
        </p:txBody>
      </p:sp>
      <p:sp>
        <p:nvSpPr>
          <p:cNvPr id="3" name="Tijdelijke aanduiding voor inhoud 2"/>
          <p:cNvSpPr>
            <a:spLocks noGrp="1"/>
          </p:cNvSpPr>
          <p:nvPr>
            <p:ph idx="1"/>
          </p:nvPr>
        </p:nvSpPr>
        <p:spPr>
          <a:xfrm>
            <a:off x="838200" y="1657079"/>
            <a:ext cx="10515600" cy="4351338"/>
          </a:xfrm>
        </p:spPr>
        <p:txBody>
          <a:bodyPr>
            <a:normAutofit fontScale="85000" lnSpcReduction="20000"/>
          </a:bodyPr>
          <a:lstStyle/>
          <a:p>
            <a:pPr marL="0" indent="0">
              <a:buNone/>
            </a:pPr>
            <a:r>
              <a:rPr lang="nl-NL" b="1" dirty="0"/>
              <a:t>Op perceelsniveau </a:t>
            </a:r>
            <a:r>
              <a:rPr lang="nl-NL" b="1" dirty="0">
                <a:sym typeface="Wingdings" panose="05000000000000000000" pitchFamily="2" charset="2"/>
              </a:rPr>
              <a:t> minimale voorwaarden</a:t>
            </a:r>
            <a:endParaRPr lang="nl-NL" b="1" dirty="0"/>
          </a:p>
          <a:p>
            <a:pPr marL="0" indent="0">
              <a:buNone/>
            </a:pPr>
            <a:endParaRPr lang="nl-NL" b="1" dirty="0"/>
          </a:p>
          <a:p>
            <a:pPr marL="0" indent="0">
              <a:buNone/>
            </a:pPr>
            <a:r>
              <a:rPr lang="nl-NL" b="1" dirty="0"/>
              <a:t>Duurzame bedrijfsvoering belonen!</a:t>
            </a:r>
          </a:p>
          <a:p>
            <a:r>
              <a:rPr lang="nl-NL" dirty="0"/>
              <a:t>Opgave landgebruik in balans met opgave waterkwaliteit en –kwantiteit, biodiversiteit en vitale bodem</a:t>
            </a:r>
          </a:p>
          <a:p>
            <a:r>
              <a:rPr lang="nl-NL" dirty="0">
                <a:sym typeface="Wingdings" panose="05000000000000000000" pitchFamily="2" charset="2"/>
              </a:rPr>
              <a:t>Stimuleren duurzame bedrijfsvoering</a:t>
            </a:r>
          </a:p>
          <a:p>
            <a:r>
              <a:rPr lang="nl-NL" dirty="0">
                <a:sym typeface="Wingdings" panose="05000000000000000000" pitchFamily="2" charset="2"/>
              </a:rPr>
              <a:t>1 bedrijf = 35 hectare (meer impact)</a:t>
            </a:r>
          </a:p>
          <a:p>
            <a:endParaRPr lang="nl-NL" dirty="0"/>
          </a:p>
          <a:p>
            <a:pPr marL="0" indent="0">
              <a:buNone/>
            </a:pPr>
            <a:r>
              <a:rPr lang="nl-NL" b="1" dirty="0"/>
              <a:t>Aansluiten bij certificaten op de markt</a:t>
            </a:r>
          </a:p>
          <a:p>
            <a:r>
              <a:rPr lang="nl-NL" dirty="0"/>
              <a:t>Handhaving (regels gelden voor hele bedrijf en heeft waarde op merkt/ </a:t>
            </a:r>
            <a:r>
              <a:rPr lang="nl-NL" dirty="0" err="1"/>
              <a:t>dubbelecontrole</a:t>
            </a:r>
            <a:r>
              <a:rPr lang="nl-NL" dirty="0"/>
              <a:t>)</a:t>
            </a:r>
          </a:p>
          <a:p>
            <a:r>
              <a:rPr lang="nl-NL" dirty="0"/>
              <a:t>Administratieve lastendruk minimaal voor ons </a:t>
            </a:r>
            <a:r>
              <a:rPr lang="nl-NL" b="1" i="1" dirty="0"/>
              <a:t>en</a:t>
            </a:r>
            <a:r>
              <a:rPr lang="nl-NL" dirty="0"/>
              <a:t> agrarisch ondernemer</a:t>
            </a:r>
          </a:p>
          <a:p>
            <a:endParaRPr lang="nl-NL" dirty="0"/>
          </a:p>
          <a:p>
            <a:endParaRPr lang="nl-NL" dirty="0"/>
          </a:p>
          <a:p>
            <a:endParaRPr lang="nl-NL" dirty="0"/>
          </a:p>
        </p:txBody>
      </p:sp>
      <p:sp>
        <p:nvSpPr>
          <p:cNvPr id="4" name="Tijdelijke aanduiding voor dianummer 3"/>
          <p:cNvSpPr>
            <a:spLocks noGrp="1"/>
          </p:cNvSpPr>
          <p:nvPr>
            <p:ph type="sldNum" sz="quarter" idx="12"/>
          </p:nvPr>
        </p:nvSpPr>
        <p:spPr/>
        <p:txBody>
          <a:bodyPr/>
          <a:lstStyle/>
          <a:p>
            <a:fld id="{F986FA74-47EB-4008-A311-A309BD2B1269}" type="slidenum">
              <a:rPr lang="nl-NL" smtClean="0"/>
              <a:t>10</a:t>
            </a:fld>
            <a:endParaRPr lang="nl-NL"/>
          </a:p>
        </p:txBody>
      </p:sp>
    </p:spTree>
    <p:extLst>
      <p:ext uri="{BB962C8B-B14F-4D97-AF65-F5344CB8AC3E}">
        <p14:creationId xmlns:p14="http://schemas.microsoft.com/office/powerpoint/2010/main" val="3766236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stretch>
            <a:fillRect/>
          </a:stretch>
        </p:blipFill>
        <p:spPr>
          <a:xfrm>
            <a:off x="-504361" y="4367251"/>
            <a:ext cx="4453187" cy="2623110"/>
          </a:xfrm>
          <a:prstGeom prst="rect">
            <a:avLst/>
          </a:prstGeom>
        </p:spPr>
      </p:pic>
      <p:pic>
        <p:nvPicPr>
          <p:cNvPr id="4" name="Afbeelding 3"/>
          <p:cNvPicPr>
            <a:picLocks noChangeAspect="1"/>
          </p:cNvPicPr>
          <p:nvPr/>
        </p:nvPicPr>
        <p:blipFill>
          <a:blip r:embed="rId3"/>
          <a:stretch>
            <a:fillRect/>
          </a:stretch>
        </p:blipFill>
        <p:spPr>
          <a:xfrm>
            <a:off x="10939244" y="5442219"/>
            <a:ext cx="1252755" cy="1035308"/>
          </a:xfrm>
          <a:prstGeom prst="rect">
            <a:avLst/>
          </a:prstGeom>
        </p:spPr>
      </p:pic>
      <p:pic>
        <p:nvPicPr>
          <p:cNvPr id="5" name="Afbeelding 4"/>
          <p:cNvPicPr>
            <a:picLocks noChangeAspect="1"/>
          </p:cNvPicPr>
          <p:nvPr/>
        </p:nvPicPr>
        <p:blipFill>
          <a:blip r:embed="rId4"/>
          <a:stretch>
            <a:fillRect/>
          </a:stretch>
        </p:blipFill>
        <p:spPr>
          <a:xfrm>
            <a:off x="9259312" y="6477527"/>
            <a:ext cx="2932687" cy="367005"/>
          </a:xfrm>
          <a:prstGeom prst="rect">
            <a:avLst/>
          </a:prstGeom>
        </p:spPr>
      </p:pic>
      <p:pic>
        <p:nvPicPr>
          <p:cNvPr id="2" name="Afbeelding 1"/>
          <p:cNvPicPr>
            <a:picLocks noChangeAspect="1"/>
          </p:cNvPicPr>
          <p:nvPr/>
        </p:nvPicPr>
        <p:blipFill>
          <a:blip r:embed="rId5"/>
          <a:stretch>
            <a:fillRect/>
          </a:stretch>
        </p:blipFill>
        <p:spPr>
          <a:xfrm>
            <a:off x="445842" y="241258"/>
            <a:ext cx="1847850" cy="2476500"/>
          </a:xfrm>
          <a:prstGeom prst="rect">
            <a:avLst/>
          </a:prstGeom>
        </p:spPr>
      </p:pic>
      <p:pic>
        <p:nvPicPr>
          <p:cNvPr id="7" name="Afbeelding 6"/>
          <p:cNvPicPr>
            <a:picLocks noChangeAspect="1"/>
          </p:cNvPicPr>
          <p:nvPr/>
        </p:nvPicPr>
        <p:blipFill>
          <a:blip r:embed="rId6"/>
          <a:stretch>
            <a:fillRect/>
          </a:stretch>
        </p:blipFill>
        <p:spPr>
          <a:xfrm>
            <a:off x="8450756" y="-551127"/>
            <a:ext cx="3790741" cy="3790741"/>
          </a:xfrm>
          <a:prstGeom prst="rect">
            <a:avLst/>
          </a:prstGeom>
        </p:spPr>
      </p:pic>
      <p:sp>
        <p:nvSpPr>
          <p:cNvPr id="8" name="Tekstvak 7"/>
          <p:cNvSpPr txBox="1"/>
          <p:nvPr/>
        </p:nvSpPr>
        <p:spPr>
          <a:xfrm rot="19486154">
            <a:off x="1859217" y="2101469"/>
            <a:ext cx="5237259" cy="1200329"/>
          </a:xfrm>
          <a:prstGeom prst="rect">
            <a:avLst/>
          </a:prstGeom>
          <a:noFill/>
        </p:spPr>
        <p:txBody>
          <a:bodyPr wrap="square" rtlCol="0">
            <a:spAutoFit/>
          </a:bodyPr>
          <a:lstStyle/>
          <a:p>
            <a:pPr algn="ctr"/>
            <a:r>
              <a:rPr lang="nl-NL" sz="7200" b="1" dirty="0">
                <a:solidFill>
                  <a:srgbClr val="FF0000"/>
                </a:solidFill>
              </a:rPr>
              <a:t>Makkelijk</a:t>
            </a:r>
          </a:p>
        </p:txBody>
      </p:sp>
      <p:sp>
        <p:nvSpPr>
          <p:cNvPr id="11" name="Tekstvak 10"/>
          <p:cNvSpPr txBox="1"/>
          <p:nvPr/>
        </p:nvSpPr>
        <p:spPr>
          <a:xfrm rot="19486154">
            <a:off x="2689289" y="3077795"/>
            <a:ext cx="5237259" cy="1200329"/>
          </a:xfrm>
          <a:prstGeom prst="rect">
            <a:avLst/>
          </a:prstGeom>
          <a:noFill/>
        </p:spPr>
        <p:txBody>
          <a:bodyPr wrap="square" rtlCol="0">
            <a:spAutoFit/>
          </a:bodyPr>
          <a:lstStyle/>
          <a:p>
            <a:pPr algn="ctr"/>
            <a:r>
              <a:rPr lang="nl-NL" sz="7200" b="1" dirty="0">
                <a:solidFill>
                  <a:srgbClr val="FF0000"/>
                </a:solidFill>
              </a:rPr>
              <a:t>Handhaving</a:t>
            </a:r>
          </a:p>
        </p:txBody>
      </p:sp>
      <p:sp>
        <p:nvSpPr>
          <p:cNvPr id="12" name="Tekstvak 11"/>
          <p:cNvSpPr txBox="1"/>
          <p:nvPr/>
        </p:nvSpPr>
        <p:spPr>
          <a:xfrm rot="19486154">
            <a:off x="3427531" y="4253490"/>
            <a:ext cx="5761373" cy="1200329"/>
          </a:xfrm>
          <a:prstGeom prst="rect">
            <a:avLst/>
          </a:prstGeom>
          <a:noFill/>
        </p:spPr>
        <p:txBody>
          <a:bodyPr wrap="square" rtlCol="0">
            <a:spAutoFit/>
          </a:bodyPr>
          <a:lstStyle/>
          <a:p>
            <a:pPr algn="ctr"/>
            <a:r>
              <a:rPr lang="nl-NL" sz="7200" b="1" dirty="0">
                <a:solidFill>
                  <a:srgbClr val="FF0000"/>
                </a:solidFill>
              </a:rPr>
              <a:t>Bedrijfsniveau</a:t>
            </a:r>
          </a:p>
        </p:txBody>
      </p:sp>
      <p:pic>
        <p:nvPicPr>
          <p:cNvPr id="6" name="Afbeelding 5">
            <a:extLst>
              <a:ext uri="{FF2B5EF4-FFF2-40B4-BE49-F238E27FC236}">
                <a16:creationId xmlns:a16="http://schemas.microsoft.com/office/drawing/2014/main" id="{2248432D-3831-4D50-9EBD-F8C1AE0A0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5273" y="1661798"/>
            <a:ext cx="3855517" cy="3855517"/>
          </a:xfrm>
          <a:prstGeom prst="rect">
            <a:avLst/>
          </a:prstGeom>
        </p:spPr>
      </p:pic>
    </p:spTree>
    <p:extLst>
      <p:ext uri="{BB962C8B-B14F-4D97-AF65-F5344CB8AC3E}">
        <p14:creationId xmlns:p14="http://schemas.microsoft.com/office/powerpoint/2010/main" val="14429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F986FA74-47EB-4008-A311-A309BD2B1269}" type="slidenum">
              <a:rPr lang="nl-NL" smtClean="0"/>
              <a:t>12</a:t>
            </a:fld>
            <a:endParaRPr lang="nl-NL"/>
          </a:p>
        </p:txBody>
      </p:sp>
      <p:pic>
        <p:nvPicPr>
          <p:cNvPr id="6" name="Afbeelding 5"/>
          <p:cNvPicPr>
            <a:picLocks noChangeAspect="1"/>
          </p:cNvPicPr>
          <p:nvPr/>
        </p:nvPicPr>
        <p:blipFill>
          <a:blip r:embed="rId2"/>
          <a:stretch>
            <a:fillRect/>
          </a:stretch>
        </p:blipFill>
        <p:spPr>
          <a:xfrm>
            <a:off x="1842218" y="234672"/>
            <a:ext cx="8557145" cy="6623328"/>
          </a:xfrm>
          <a:prstGeom prst="rect">
            <a:avLst/>
          </a:prstGeom>
        </p:spPr>
      </p:pic>
      <p:sp>
        <p:nvSpPr>
          <p:cNvPr id="7" name="Tekstvak 6"/>
          <p:cNvSpPr txBox="1"/>
          <p:nvPr/>
        </p:nvSpPr>
        <p:spPr>
          <a:xfrm>
            <a:off x="3921071" y="588937"/>
            <a:ext cx="5548393" cy="1084880"/>
          </a:xfrm>
          <a:prstGeom prst="rect">
            <a:avLst/>
          </a:prstGeom>
          <a:solidFill>
            <a:schemeClr val="accent6">
              <a:lumMod val="40000"/>
              <a:lumOff val="60000"/>
              <a:alpha val="38000"/>
            </a:schemeClr>
          </a:solidFill>
        </p:spPr>
        <p:txBody>
          <a:bodyPr wrap="square" rtlCol="0">
            <a:spAutoFit/>
          </a:bodyPr>
          <a:lstStyle/>
          <a:p>
            <a:endParaRPr lang="nl-NL" dirty="0"/>
          </a:p>
        </p:txBody>
      </p:sp>
      <p:sp>
        <p:nvSpPr>
          <p:cNvPr id="9" name="Tekstvak 8"/>
          <p:cNvSpPr txBox="1"/>
          <p:nvPr/>
        </p:nvSpPr>
        <p:spPr>
          <a:xfrm>
            <a:off x="1842218" y="3270142"/>
            <a:ext cx="1722392" cy="3587858"/>
          </a:xfrm>
          <a:prstGeom prst="rect">
            <a:avLst/>
          </a:prstGeom>
          <a:solidFill>
            <a:schemeClr val="accent4">
              <a:lumMod val="20000"/>
              <a:lumOff val="80000"/>
              <a:alpha val="35000"/>
            </a:schemeClr>
          </a:solidFill>
        </p:spPr>
        <p:txBody>
          <a:bodyPr wrap="square" rtlCol="0">
            <a:spAutoFit/>
          </a:bodyPr>
          <a:lstStyle/>
          <a:p>
            <a:endParaRPr lang="nl-NL" dirty="0"/>
          </a:p>
        </p:txBody>
      </p:sp>
      <p:sp>
        <p:nvSpPr>
          <p:cNvPr id="10" name="Tekstvak 9"/>
          <p:cNvSpPr txBox="1"/>
          <p:nvPr/>
        </p:nvSpPr>
        <p:spPr>
          <a:xfrm>
            <a:off x="9593451" y="3270142"/>
            <a:ext cx="805912" cy="3519596"/>
          </a:xfrm>
          <a:prstGeom prst="rect">
            <a:avLst/>
          </a:prstGeom>
          <a:solidFill>
            <a:schemeClr val="accent1">
              <a:lumMod val="40000"/>
              <a:lumOff val="60000"/>
              <a:alpha val="35000"/>
            </a:schemeClr>
          </a:solidFill>
        </p:spPr>
        <p:txBody>
          <a:bodyPr wrap="square" rtlCol="0">
            <a:spAutoFit/>
          </a:bodyPr>
          <a:lstStyle/>
          <a:p>
            <a:endParaRPr lang="nl-NL" dirty="0"/>
          </a:p>
        </p:txBody>
      </p:sp>
      <p:sp>
        <p:nvSpPr>
          <p:cNvPr id="2" name="Ovaal 1"/>
          <p:cNvSpPr/>
          <p:nvPr/>
        </p:nvSpPr>
        <p:spPr>
          <a:xfrm>
            <a:off x="2727960" y="411480"/>
            <a:ext cx="7671403" cy="1508760"/>
          </a:xfrm>
          <a:prstGeom prst="ellipse">
            <a:avLst/>
          </a:prstGeom>
          <a:noFill/>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96982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innen, tafel, zitten, wit&#10;&#10;Automatisch gegenereerde beschrijving">
            <a:extLst>
              <a:ext uri="{FF2B5EF4-FFF2-40B4-BE49-F238E27FC236}">
                <a16:creationId xmlns:a16="http://schemas.microsoft.com/office/drawing/2014/main" id="{F6E845EA-4C43-4031-8DAD-50323C246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4417" y="2376885"/>
            <a:ext cx="2706412" cy="2306972"/>
          </a:xfrm>
          <a:prstGeom prst="rect">
            <a:avLst/>
          </a:prstGeom>
        </p:spPr>
      </p:pic>
      <p:pic>
        <p:nvPicPr>
          <p:cNvPr id="4" name="Afbeelding 3"/>
          <p:cNvPicPr>
            <a:picLocks noChangeAspect="1"/>
          </p:cNvPicPr>
          <p:nvPr/>
        </p:nvPicPr>
        <p:blipFill>
          <a:blip r:embed="rId3"/>
          <a:stretch>
            <a:fillRect/>
          </a:stretch>
        </p:blipFill>
        <p:spPr>
          <a:xfrm>
            <a:off x="10939244" y="5442219"/>
            <a:ext cx="1252755" cy="1035308"/>
          </a:xfrm>
          <a:prstGeom prst="rect">
            <a:avLst/>
          </a:prstGeom>
        </p:spPr>
      </p:pic>
      <p:pic>
        <p:nvPicPr>
          <p:cNvPr id="5" name="Afbeelding 4"/>
          <p:cNvPicPr>
            <a:picLocks noChangeAspect="1"/>
          </p:cNvPicPr>
          <p:nvPr/>
        </p:nvPicPr>
        <p:blipFill>
          <a:blip r:embed="rId4"/>
          <a:stretch>
            <a:fillRect/>
          </a:stretch>
        </p:blipFill>
        <p:spPr>
          <a:xfrm>
            <a:off x="9259312" y="6477527"/>
            <a:ext cx="2932687" cy="367005"/>
          </a:xfrm>
          <a:prstGeom prst="rect">
            <a:avLst/>
          </a:prstGeom>
        </p:spPr>
      </p:pic>
      <p:sp>
        <p:nvSpPr>
          <p:cNvPr id="10" name="Tijdelijke aanduiding voor inhoud 3">
            <a:extLst>
              <a:ext uri="{FF2B5EF4-FFF2-40B4-BE49-F238E27FC236}">
                <a16:creationId xmlns:a16="http://schemas.microsoft.com/office/drawing/2014/main" id="{E98B2C81-756C-491D-9F94-372B25271534}"/>
              </a:ext>
            </a:extLst>
          </p:cNvPr>
          <p:cNvSpPr txBox="1">
            <a:spLocks/>
          </p:cNvSpPr>
          <p:nvPr/>
        </p:nvSpPr>
        <p:spPr>
          <a:xfrm>
            <a:off x="457200" y="365475"/>
            <a:ext cx="10482044" cy="62613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ü"/>
            </a:pPr>
            <a:r>
              <a:rPr lang="nl-NL" dirty="0"/>
              <a:t>Maatschappij</a:t>
            </a:r>
          </a:p>
          <a:p>
            <a:pPr algn="ctr">
              <a:buFont typeface="Wingdings" panose="05000000000000000000" pitchFamily="2" charset="2"/>
              <a:buChar char="ü"/>
            </a:pPr>
            <a:r>
              <a:rPr lang="nl-NL" dirty="0"/>
              <a:t>Belonen van ondernemers die bijdragen aan provinciale opgaven</a:t>
            </a:r>
          </a:p>
          <a:p>
            <a:pPr marL="0" indent="0" algn="ctr">
              <a:buNone/>
            </a:pPr>
            <a:r>
              <a:rPr lang="nl-NL" dirty="0"/>
              <a:t>Effectief en efficiënt doelen realiseren</a:t>
            </a:r>
          </a:p>
          <a:p>
            <a:pPr marL="0" indent="0" algn="ctr">
              <a:buNone/>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r>
              <a:rPr lang="nl-NL" dirty="0"/>
              <a:t>Wederkerigheid wat kunnen we voor elkaar betekenen</a:t>
            </a:r>
          </a:p>
          <a:p>
            <a:pPr algn="ctr">
              <a:buFont typeface="Wingdings" panose="05000000000000000000" pitchFamily="2" charset="2"/>
              <a:buChar char="ü"/>
            </a:pPr>
            <a:r>
              <a:rPr lang="nl-NL" dirty="0"/>
              <a:t>Soepele transitie naar toekomstbestendige agrarische sector</a:t>
            </a:r>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buFont typeface="Wingdings" panose="05000000000000000000" pitchFamily="2" charset="2"/>
              <a:buChar char="ü"/>
            </a:pPr>
            <a:endParaRPr lang="nl-NL" dirty="0"/>
          </a:p>
          <a:p>
            <a:pPr algn="ctr"/>
            <a:endParaRPr lang="nl-NL" dirty="0"/>
          </a:p>
          <a:p>
            <a:pPr algn="ctr"/>
            <a:endParaRPr lang="nl-NL" dirty="0"/>
          </a:p>
          <a:p>
            <a:pPr algn="ctr">
              <a:buFont typeface="Wingdings" panose="05000000000000000000" pitchFamily="2" charset="2"/>
              <a:buChar char="ü"/>
            </a:pPr>
            <a:endParaRPr lang="nl-NL" dirty="0"/>
          </a:p>
          <a:p>
            <a:pPr marL="0" indent="0" algn="ctr">
              <a:buFont typeface="Arial" panose="020B0604020202020204" pitchFamily="34" charset="0"/>
              <a:buNone/>
            </a:pPr>
            <a:endParaRPr lang="nl-NL" dirty="0"/>
          </a:p>
          <a:p>
            <a:pPr marL="0" indent="0" algn="ctr">
              <a:buFont typeface="Arial" panose="020B0604020202020204" pitchFamily="34" charset="0"/>
              <a:buNone/>
            </a:pPr>
            <a:endParaRPr lang="nl-NL" sz="1600" b="1" dirty="0"/>
          </a:p>
          <a:p>
            <a:pPr marL="0" indent="0" algn="ctr">
              <a:buFont typeface="Arial" panose="020B0604020202020204" pitchFamily="34" charset="0"/>
              <a:buNone/>
            </a:pPr>
            <a:endParaRPr lang="nl-NL" sz="2400" dirty="0"/>
          </a:p>
          <a:p>
            <a:pPr marL="457200" indent="-457200" algn="ctr">
              <a:buFont typeface="Arial" panose="020B0604020202020204" pitchFamily="34" charset="0"/>
              <a:buAutoNum type="arabicParenR"/>
            </a:pPr>
            <a:endParaRPr lang="nl-NL" sz="2400" dirty="0"/>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3783274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558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a:stretch>
            <a:fillRect/>
          </a:stretch>
        </p:blipFill>
        <p:spPr>
          <a:xfrm>
            <a:off x="4060430" y="2967095"/>
            <a:ext cx="6038850" cy="4529138"/>
          </a:xfrm>
          <a:prstGeom prst="rect">
            <a:avLst/>
          </a:prstGeom>
        </p:spPr>
      </p:pic>
      <p:sp>
        <p:nvSpPr>
          <p:cNvPr id="2" name="Titel 1"/>
          <p:cNvSpPr>
            <a:spLocks noGrp="1"/>
          </p:cNvSpPr>
          <p:nvPr>
            <p:ph type="title"/>
          </p:nvPr>
        </p:nvSpPr>
        <p:spPr>
          <a:xfrm>
            <a:off x="752475" y="422275"/>
            <a:ext cx="10515600" cy="1325563"/>
          </a:xfrm>
        </p:spPr>
        <p:txBody>
          <a:bodyPr/>
          <a:lstStyle/>
          <a:p>
            <a:pPr algn="ctr"/>
            <a:r>
              <a:rPr lang="nl-NL" b="1" dirty="0">
                <a:solidFill>
                  <a:schemeClr val="bg1"/>
                </a:solidFill>
              </a:rPr>
              <a:t>beren op de weg!</a:t>
            </a:r>
          </a:p>
        </p:txBody>
      </p:sp>
      <p:pic>
        <p:nvPicPr>
          <p:cNvPr id="7" name="Afbeelding 6"/>
          <p:cNvPicPr>
            <a:picLocks noChangeAspect="1"/>
          </p:cNvPicPr>
          <p:nvPr/>
        </p:nvPicPr>
        <p:blipFill>
          <a:blip r:embed="rId3"/>
          <a:stretch>
            <a:fillRect/>
          </a:stretch>
        </p:blipFill>
        <p:spPr>
          <a:xfrm>
            <a:off x="10939246" y="5455687"/>
            <a:ext cx="1252755" cy="1035308"/>
          </a:xfrm>
          <a:prstGeom prst="rect">
            <a:avLst/>
          </a:prstGeom>
        </p:spPr>
      </p:pic>
      <p:pic>
        <p:nvPicPr>
          <p:cNvPr id="8" name="Afbeelding 7"/>
          <p:cNvPicPr>
            <a:picLocks noChangeAspect="1"/>
          </p:cNvPicPr>
          <p:nvPr/>
        </p:nvPicPr>
        <p:blipFill>
          <a:blip r:embed="rId4"/>
          <a:stretch>
            <a:fillRect/>
          </a:stretch>
        </p:blipFill>
        <p:spPr>
          <a:xfrm>
            <a:off x="9259313" y="6490995"/>
            <a:ext cx="2932687" cy="367005"/>
          </a:xfrm>
          <a:prstGeom prst="rect">
            <a:avLst/>
          </a:prstGeom>
        </p:spPr>
      </p:pic>
      <p:pic>
        <p:nvPicPr>
          <p:cNvPr id="3" name="Afbeelding 2"/>
          <p:cNvPicPr>
            <a:picLocks noChangeAspect="1"/>
          </p:cNvPicPr>
          <p:nvPr/>
        </p:nvPicPr>
        <p:blipFill>
          <a:blip r:embed="rId5"/>
          <a:stretch>
            <a:fillRect/>
          </a:stretch>
        </p:blipFill>
        <p:spPr>
          <a:xfrm>
            <a:off x="9191936" y="3825380"/>
            <a:ext cx="3067440" cy="3911600"/>
          </a:xfrm>
          <a:prstGeom prst="rect">
            <a:avLst/>
          </a:prstGeom>
        </p:spPr>
      </p:pic>
      <p:pic>
        <p:nvPicPr>
          <p:cNvPr id="5" name="Afbeelding 4"/>
          <p:cNvPicPr>
            <a:picLocks noChangeAspect="1"/>
          </p:cNvPicPr>
          <p:nvPr/>
        </p:nvPicPr>
        <p:blipFill>
          <a:blip r:embed="rId6"/>
          <a:stretch>
            <a:fillRect/>
          </a:stretch>
        </p:blipFill>
        <p:spPr>
          <a:xfrm>
            <a:off x="2036972" y="3516708"/>
            <a:ext cx="2836825" cy="3617502"/>
          </a:xfrm>
          <a:prstGeom prst="rect">
            <a:avLst/>
          </a:prstGeom>
        </p:spPr>
      </p:pic>
      <p:sp>
        <p:nvSpPr>
          <p:cNvPr id="4" name="AutoShape 2" descr="Faillissementen, fusies en overnames | PRINTmat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1" name="Afbeelding 10"/>
          <p:cNvPicPr>
            <a:picLocks noChangeAspect="1"/>
          </p:cNvPicPr>
          <p:nvPr/>
        </p:nvPicPr>
        <p:blipFill>
          <a:blip r:embed="rId7"/>
          <a:stretch>
            <a:fillRect/>
          </a:stretch>
        </p:blipFill>
        <p:spPr>
          <a:xfrm>
            <a:off x="0" y="-234360"/>
            <a:ext cx="5903501" cy="3964395"/>
          </a:xfrm>
          <a:prstGeom prst="rect">
            <a:avLst/>
          </a:prstGeom>
        </p:spPr>
      </p:pic>
      <p:pic>
        <p:nvPicPr>
          <p:cNvPr id="9" name="Afbeelding 8"/>
          <p:cNvPicPr>
            <a:picLocks noChangeAspect="1"/>
          </p:cNvPicPr>
          <p:nvPr/>
        </p:nvPicPr>
        <p:blipFill>
          <a:blip r:embed="rId8"/>
          <a:stretch>
            <a:fillRect/>
          </a:stretch>
        </p:blipFill>
        <p:spPr>
          <a:xfrm>
            <a:off x="-109018" y="4231621"/>
            <a:ext cx="2552823" cy="3595526"/>
          </a:xfrm>
          <a:prstGeom prst="rect">
            <a:avLst/>
          </a:prstGeom>
        </p:spPr>
      </p:pic>
      <p:pic>
        <p:nvPicPr>
          <p:cNvPr id="13" name="Afbeelding 12"/>
          <p:cNvPicPr>
            <a:picLocks noChangeAspect="1"/>
          </p:cNvPicPr>
          <p:nvPr/>
        </p:nvPicPr>
        <p:blipFill>
          <a:blip r:embed="rId9"/>
          <a:stretch>
            <a:fillRect/>
          </a:stretch>
        </p:blipFill>
        <p:spPr>
          <a:xfrm>
            <a:off x="5896063" y="-178795"/>
            <a:ext cx="6761157" cy="3954639"/>
          </a:xfrm>
          <a:prstGeom prst="rect">
            <a:avLst/>
          </a:prstGeom>
        </p:spPr>
      </p:pic>
    </p:spTree>
    <p:extLst>
      <p:ext uri="{BB962C8B-B14F-4D97-AF65-F5344CB8AC3E}">
        <p14:creationId xmlns:p14="http://schemas.microsoft.com/office/powerpoint/2010/main" val="3165351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1150374" y="-276853"/>
            <a:ext cx="10422193" cy="7134853"/>
          </a:xfrm>
          <a:prstGeom prst="rect">
            <a:avLst/>
          </a:prstGeom>
        </p:spPr>
      </p:pic>
    </p:spTree>
    <p:extLst>
      <p:ext uri="{BB962C8B-B14F-4D97-AF65-F5344CB8AC3E}">
        <p14:creationId xmlns:p14="http://schemas.microsoft.com/office/powerpoint/2010/main" val="109111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p:cNvPicPr>
            <a:picLocks noGrp="1" noChangeAspect="1"/>
          </p:cNvPicPr>
          <p:nvPr>
            <p:ph idx="1"/>
          </p:nvPr>
        </p:nvPicPr>
        <p:blipFill>
          <a:blip r:embed="rId3"/>
          <a:stretch>
            <a:fillRect/>
          </a:stretch>
        </p:blipFill>
        <p:spPr>
          <a:xfrm>
            <a:off x="6020798" y="1387361"/>
            <a:ext cx="4997722" cy="4290497"/>
          </a:xfrm>
          <a:prstGeom prst="rect">
            <a:avLst/>
          </a:prstGeom>
        </p:spPr>
      </p:pic>
      <p:sp>
        <p:nvSpPr>
          <p:cNvPr id="4" name="Tijdelijke aanduiding voor dianummer 3"/>
          <p:cNvSpPr>
            <a:spLocks noGrp="1"/>
          </p:cNvSpPr>
          <p:nvPr>
            <p:ph type="sldNum" sz="quarter" idx="12"/>
          </p:nvPr>
        </p:nvSpPr>
        <p:spPr/>
        <p:txBody>
          <a:bodyPr/>
          <a:lstStyle/>
          <a:p>
            <a:fld id="{F986FA74-47EB-4008-A311-A309BD2B1269}" type="slidenum">
              <a:rPr lang="nl-NL" smtClean="0"/>
              <a:t>17</a:t>
            </a:fld>
            <a:endParaRPr lang="nl-NL"/>
          </a:p>
        </p:txBody>
      </p:sp>
      <p:pic>
        <p:nvPicPr>
          <p:cNvPr id="5" name="Afbeelding 4"/>
          <p:cNvPicPr>
            <a:picLocks noChangeAspect="1"/>
          </p:cNvPicPr>
          <p:nvPr/>
        </p:nvPicPr>
        <p:blipFill>
          <a:blip r:embed="rId4"/>
          <a:stretch>
            <a:fillRect/>
          </a:stretch>
        </p:blipFill>
        <p:spPr>
          <a:xfrm>
            <a:off x="1097280" y="-382565"/>
            <a:ext cx="4785360" cy="7366936"/>
          </a:xfrm>
          <a:prstGeom prst="rect">
            <a:avLst/>
          </a:prstGeom>
        </p:spPr>
      </p:pic>
      <p:sp>
        <p:nvSpPr>
          <p:cNvPr id="7" name="Tekstvak 6"/>
          <p:cNvSpPr txBox="1"/>
          <p:nvPr/>
        </p:nvSpPr>
        <p:spPr>
          <a:xfrm>
            <a:off x="6202680" y="0"/>
            <a:ext cx="4815840" cy="1200329"/>
          </a:xfrm>
          <a:prstGeom prst="rect">
            <a:avLst/>
          </a:prstGeom>
          <a:noFill/>
        </p:spPr>
        <p:txBody>
          <a:bodyPr wrap="square" rtlCol="0">
            <a:spAutoFit/>
          </a:bodyPr>
          <a:lstStyle/>
          <a:p>
            <a:r>
              <a:rPr lang="nl-NL" sz="2400" dirty="0"/>
              <a:t>2020</a:t>
            </a:r>
          </a:p>
          <a:p>
            <a:r>
              <a:rPr lang="nl-NL" sz="2400" dirty="0"/>
              <a:t>16 nieuwe partijen doen mee</a:t>
            </a:r>
          </a:p>
          <a:p>
            <a:r>
              <a:rPr lang="nl-NL" sz="2400" dirty="0"/>
              <a:t>14 gemeenten, Brabant Water, </a:t>
            </a:r>
            <a:r>
              <a:rPr lang="nl-NL" sz="2400" dirty="0" err="1"/>
              <a:t>a.s.r</a:t>
            </a:r>
            <a:r>
              <a:rPr lang="nl-NL" sz="2400" dirty="0"/>
              <a:t>.</a:t>
            </a:r>
          </a:p>
        </p:txBody>
      </p:sp>
    </p:spTree>
    <p:extLst>
      <p:ext uri="{BB962C8B-B14F-4D97-AF65-F5344CB8AC3E}">
        <p14:creationId xmlns:p14="http://schemas.microsoft.com/office/powerpoint/2010/main" val="4086048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14" y="-258175"/>
            <a:ext cx="12956147" cy="8149052"/>
          </a:xfrm>
          <a:prstGeom prst="rect">
            <a:avLst/>
          </a:prstGeom>
        </p:spPr>
      </p:pic>
      <p:sp>
        <p:nvSpPr>
          <p:cNvPr id="2" name="Titel 1"/>
          <p:cNvSpPr>
            <a:spLocks noGrp="1"/>
          </p:cNvSpPr>
          <p:nvPr>
            <p:ph type="title"/>
          </p:nvPr>
        </p:nvSpPr>
        <p:spPr>
          <a:xfrm>
            <a:off x="6781800" y="1264920"/>
            <a:ext cx="5288280" cy="2956290"/>
          </a:xfrm>
        </p:spPr>
        <p:txBody>
          <a:bodyPr>
            <a:normAutofit/>
          </a:bodyPr>
          <a:lstStyle/>
          <a:p>
            <a:pPr algn="ctr"/>
            <a:br>
              <a:rPr lang="nl-NL" dirty="0"/>
            </a:br>
            <a:r>
              <a:rPr lang="nl-NL" dirty="0"/>
              <a:t> </a:t>
            </a:r>
          </a:p>
        </p:txBody>
      </p:sp>
      <p:sp>
        <p:nvSpPr>
          <p:cNvPr id="4" name="Tijdelijke aanduiding voor dianummer 3"/>
          <p:cNvSpPr>
            <a:spLocks noGrp="1"/>
          </p:cNvSpPr>
          <p:nvPr>
            <p:ph type="sldNum" sz="quarter" idx="12"/>
          </p:nvPr>
        </p:nvSpPr>
        <p:spPr/>
        <p:txBody>
          <a:bodyPr/>
          <a:lstStyle/>
          <a:p>
            <a:fld id="{23B21C24-E013-46CE-A840-9B83AF603484}" type="slidenum">
              <a:rPr lang="nl-NL" smtClean="0"/>
              <a:t>18</a:t>
            </a:fld>
            <a:endParaRPr lang="nl-NL"/>
          </a:p>
        </p:txBody>
      </p:sp>
      <p:sp>
        <p:nvSpPr>
          <p:cNvPr id="8" name="Rechthoek 7"/>
          <p:cNvSpPr/>
          <p:nvPr/>
        </p:nvSpPr>
        <p:spPr>
          <a:xfrm>
            <a:off x="2304782" y="494959"/>
            <a:ext cx="6096000" cy="6247864"/>
          </a:xfrm>
          <a:prstGeom prst="rect">
            <a:avLst/>
          </a:prstGeom>
        </p:spPr>
        <p:txBody>
          <a:bodyPr>
            <a:spAutoFit/>
          </a:bodyPr>
          <a:lstStyle/>
          <a:p>
            <a:r>
              <a:rPr lang="nl-NL" sz="2000" dirty="0" err="1">
                <a:solidFill>
                  <a:schemeClr val="bg1"/>
                </a:solidFill>
              </a:rPr>
              <a:t>AgroProeftuin</a:t>
            </a:r>
            <a:r>
              <a:rPr lang="nl-NL" sz="2000" dirty="0">
                <a:solidFill>
                  <a:schemeClr val="bg1"/>
                </a:solidFill>
              </a:rPr>
              <a:t> de Peel</a:t>
            </a:r>
          </a:p>
          <a:p>
            <a:r>
              <a:rPr lang="nl-NL" sz="2000" dirty="0">
                <a:solidFill>
                  <a:schemeClr val="bg1"/>
                </a:solidFill>
              </a:rPr>
              <a:t>BPG</a:t>
            </a:r>
          </a:p>
          <a:p>
            <a:r>
              <a:rPr lang="nl-NL" sz="2000" dirty="0">
                <a:solidFill>
                  <a:schemeClr val="bg1"/>
                </a:solidFill>
              </a:rPr>
              <a:t>Brabant Water</a:t>
            </a:r>
          </a:p>
          <a:p>
            <a:r>
              <a:rPr lang="nl-NL" sz="2000" dirty="0">
                <a:solidFill>
                  <a:schemeClr val="bg1"/>
                </a:solidFill>
              </a:rPr>
              <a:t>Gelderslandschap</a:t>
            </a:r>
          </a:p>
          <a:p>
            <a:r>
              <a:rPr lang="nl-NL" sz="2000" dirty="0">
                <a:solidFill>
                  <a:schemeClr val="bg1"/>
                </a:solidFill>
              </a:rPr>
              <a:t>Gemeente ‘s-Hertogenbosch</a:t>
            </a:r>
          </a:p>
          <a:p>
            <a:r>
              <a:rPr lang="nl-NL" sz="2000" dirty="0">
                <a:solidFill>
                  <a:schemeClr val="bg1"/>
                </a:solidFill>
              </a:rPr>
              <a:t>Gemeente Bergeijk</a:t>
            </a:r>
          </a:p>
          <a:p>
            <a:r>
              <a:rPr lang="nl-NL" sz="2000" dirty="0">
                <a:solidFill>
                  <a:schemeClr val="bg1"/>
                </a:solidFill>
              </a:rPr>
              <a:t>Gemeente Bernheze</a:t>
            </a:r>
          </a:p>
          <a:p>
            <a:r>
              <a:rPr lang="nl-NL" sz="2000" dirty="0">
                <a:solidFill>
                  <a:schemeClr val="bg1"/>
                </a:solidFill>
              </a:rPr>
              <a:t>Gemeente Boxtel </a:t>
            </a:r>
          </a:p>
          <a:p>
            <a:r>
              <a:rPr lang="nl-NL" sz="2000" dirty="0">
                <a:solidFill>
                  <a:schemeClr val="bg1"/>
                </a:solidFill>
              </a:rPr>
              <a:t>gemeente Breda</a:t>
            </a:r>
          </a:p>
          <a:p>
            <a:r>
              <a:rPr lang="nl-NL" sz="2000" dirty="0">
                <a:solidFill>
                  <a:schemeClr val="bg1"/>
                </a:solidFill>
              </a:rPr>
              <a:t>Gemeente Cranendonck</a:t>
            </a:r>
          </a:p>
          <a:p>
            <a:r>
              <a:rPr lang="nl-NL" sz="2000" dirty="0">
                <a:solidFill>
                  <a:schemeClr val="bg1"/>
                </a:solidFill>
              </a:rPr>
              <a:t>gemeente Cuijk</a:t>
            </a:r>
          </a:p>
          <a:p>
            <a:r>
              <a:rPr lang="nl-NL" sz="2000" dirty="0">
                <a:solidFill>
                  <a:schemeClr val="bg1"/>
                </a:solidFill>
              </a:rPr>
              <a:t>Gemeente Eersel</a:t>
            </a:r>
          </a:p>
          <a:p>
            <a:r>
              <a:rPr lang="nl-NL" sz="2000" dirty="0">
                <a:solidFill>
                  <a:schemeClr val="bg1"/>
                </a:solidFill>
              </a:rPr>
              <a:t>Gemeente Geertruidenberg</a:t>
            </a:r>
          </a:p>
          <a:p>
            <a:r>
              <a:rPr lang="nl-NL" sz="2000" dirty="0">
                <a:solidFill>
                  <a:schemeClr val="bg1"/>
                </a:solidFill>
              </a:rPr>
              <a:t>Gemeente Gilze Rijen (ABG)</a:t>
            </a:r>
          </a:p>
          <a:p>
            <a:r>
              <a:rPr lang="nl-NL" sz="2000" dirty="0">
                <a:solidFill>
                  <a:schemeClr val="bg1"/>
                </a:solidFill>
              </a:rPr>
              <a:t>Gemeente Haaren</a:t>
            </a:r>
          </a:p>
          <a:p>
            <a:r>
              <a:rPr lang="nl-NL" sz="2000" dirty="0">
                <a:solidFill>
                  <a:schemeClr val="bg1"/>
                </a:solidFill>
              </a:rPr>
              <a:t>Gemeente Heusden</a:t>
            </a:r>
          </a:p>
          <a:p>
            <a:r>
              <a:rPr lang="nl-NL" sz="2000" dirty="0">
                <a:solidFill>
                  <a:schemeClr val="bg1"/>
                </a:solidFill>
              </a:rPr>
              <a:t>Gemeente Landerd</a:t>
            </a:r>
          </a:p>
          <a:p>
            <a:r>
              <a:rPr lang="nl-NL" sz="2000" dirty="0">
                <a:solidFill>
                  <a:schemeClr val="bg1"/>
                </a:solidFill>
              </a:rPr>
              <a:t>Gemeente Meierijstad</a:t>
            </a:r>
          </a:p>
          <a:p>
            <a:r>
              <a:rPr lang="nl-NL" sz="2000" dirty="0">
                <a:solidFill>
                  <a:schemeClr val="bg1"/>
                </a:solidFill>
              </a:rPr>
              <a:t>Gemeente Oirschot</a:t>
            </a:r>
          </a:p>
          <a:p>
            <a:endParaRPr lang="nl-NL" sz="2000" dirty="0">
              <a:solidFill>
                <a:schemeClr val="bg1"/>
              </a:solidFill>
            </a:endParaRPr>
          </a:p>
        </p:txBody>
      </p:sp>
      <p:sp>
        <p:nvSpPr>
          <p:cNvPr id="9" name="Tekstvak 8"/>
          <p:cNvSpPr txBox="1"/>
          <p:nvPr/>
        </p:nvSpPr>
        <p:spPr>
          <a:xfrm>
            <a:off x="5992157" y="500225"/>
            <a:ext cx="3338633" cy="5940088"/>
          </a:xfrm>
          <a:prstGeom prst="rect">
            <a:avLst/>
          </a:prstGeom>
          <a:noFill/>
        </p:spPr>
        <p:txBody>
          <a:bodyPr wrap="square" rtlCol="0">
            <a:spAutoFit/>
          </a:bodyPr>
          <a:lstStyle/>
          <a:p>
            <a:r>
              <a:rPr lang="nl-NL" sz="2000" dirty="0">
                <a:solidFill>
                  <a:schemeClr val="bg1"/>
                </a:solidFill>
              </a:rPr>
              <a:t>Gemeente Reusel de Mieren</a:t>
            </a:r>
          </a:p>
          <a:p>
            <a:r>
              <a:rPr lang="nl-NL" sz="2000" dirty="0">
                <a:solidFill>
                  <a:schemeClr val="bg1"/>
                </a:solidFill>
              </a:rPr>
              <a:t>Gemeente st Anthonis</a:t>
            </a:r>
          </a:p>
          <a:p>
            <a:r>
              <a:rPr lang="nl-NL" sz="2000" dirty="0">
                <a:solidFill>
                  <a:schemeClr val="bg1"/>
                </a:solidFill>
              </a:rPr>
              <a:t>gemeente Tilburg</a:t>
            </a:r>
          </a:p>
          <a:p>
            <a:r>
              <a:rPr lang="nl-NL" sz="2000" dirty="0">
                <a:solidFill>
                  <a:schemeClr val="bg1"/>
                </a:solidFill>
              </a:rPr>
              <a:t>Gemeente Veldhoven</a:t>
            </a:r>
          </a:p>
          <a:p>
            <a:r>
              <a:rPr lang="nl-NL" sz="2000" dirty="0">
                <a:solidFill>
                  <a:schemeClr val="bg1"/>
                </a:solidFill>
              </a:rPr>
              <a:t>Gemeente Vught</a:t>
            </a:r>
          </a:p>
          <a:p>
            <a:r>
              <a:rPr lang="nl-NL" sz="2000" dirty="0">
                <a:solidFill>
                  <a:schemeClr val="bg1"/>
                </a:solidFill>
              </a:rPr>
              <a:t>Gemeente Waalre</a:t>
            </a:r>
          </a:p>
          <a:p>
            <a:r>
              <a:rPr lang="nl-NL" sz="2000" dirty="0">
                <a:solidFill>
                  <a:schemeClr val="bg1"/>
                </a:solidFill>
              </a:rPr>
              <a:t>Limburg waterleiding</a:t>
            </a:r>
          </a:p>
          <a:p>
            <a:r>
              <a:rPr lang="nl-NL" sz="2000" dirty="0">
                <a:solidFill>
                  <a:schemeClr val="bg1"/>
                </a:solidFill>
              </a:rPr>
              <a:t>Min LNV</a:t>
            </a:r>
          </a:p>
          <a:p>
            <a:r>
              <a:rPr lang="nl-NL" sz="2000" dirty="0">
                <a:solidFill>
                  <a:schemeClr val="bg1"/>
                </a:solidFill>
              </a:rPr>
              <a:t>Provincie NB</a:t>
            </a:r>
          </a:p>
          <a:p>
            <a:r>
              <a:rPr lang="nl-NL" sz="2000" dirty="0">
                <a:solidFill>
                  <a:schemeClr val="bg1"/>
                </a:solidFill>
              </a:rPr>
              <a:t>provincie Noord-Hollland</a:t>
            </a:r>
          </a:p>
          <a:p>
            <a:r>
              <a:rPr lang="nl-NL" sz="2000" dirty="0">
                <a:solidFill>
                  <a:schemeClr val="bg1"/>
                </a:solidFill>
              </a:rPr>
              <a:t>Provincie Overijssel</a:t>
            </a:r>
          </a:p>
          <a:p>
            <a:r>
              <a:rPr lang="nl-NL" sz="2000" dirty="0">
                <a:solidFill>
                  <a:schemeClr val="bg1"/>
                </a:solidFill>
              </a:rPr>
              <a:t>Provincie Utrecht</a:t>
            </a:r>
          </a:p>
          <a:p>
            <a:r>
              <a:rPr lang="nl-NL" sz="2000" dirty="0">
                <a:solidFill>
                  <a:schemeClr val="bg1"/>
                </a:solidFill>
              </a:rPr>
              <a:t>RVO</a:t>
            </a:r>
          </a:p>
          <a:p>
            <a:r>
              <a:rPr lang="nl-NL" sz="2000" dirty="0">
                <a:solidFill>
                  <a:schemeClr val="bg1"/>
                </a:solidFill>
              </a:rPr>
              <a:t>Staasbosbeheer</a:t>
            </a:r>
          </a:p>
          <a:p>
            <a:r>
              <a:rPr lang="nl-NL" sz="2000" dirty="0">
                <a:solidFill>
                  <a:schemeClr val="bg1"/>
                </a:solidFill>
              </a:rPr>
              <a:t>Waterschap Aa en Maas</a:t>
            </a:r>
          </a:p>
          <a:p>
            <a:r>
              <a:rPr lang="nl-NL" sz="2000" dirty="0">
                <a:solidFill>
                  <a:schemeClr val="bg1"/>
                </a:solidFill>
              </a:rPr>
              <a:t>Waterschap Brabantse Delta</a:t>
            </a:r>
          </a:p>
          <a:p>
            <a:r>
              <a:rPr lang="nl-NL" sz="2000" dirty="0">
                <a:solidFill>
                  <a:schemeClr val="bg1"/>
                </a:solidFill>
              </a:rPr>
              <a:t>Waterschap De Dommel</a:t>
            </a:r>
          </a:p>
          <a:p>
            <a:r>
              <a:rPr lang="nl-NL" sz="2000" dirty="0">
                <a:solidFill>
                  <a:schemeClr val="bg1"/>
                </a:solidFill>
              </a:rPr>
              <a:t>Waterschap Rivierenland</a:t>
            </a:r>
          </a:p>
          <a:p>
            <a:endParaRPr lang="nl-NL" sz="2000" dirty="0"/>
          </a:p>
        </p:txBody>
      </p:sp>
    </p:spTree>
    <p:extLst>
      <p:ext uri="{BB962C8B-B14F-4D97-AF65-F5344CB8AC3E}">
        <p14:creationId xmlns:p14="http://schemas.microsoft.com/office/powerpoint/2010/main" val="3550329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F986FA74-47EB-4008-A311-A309BD2B1269}" type="slidenum">
              <a:rPr lang="nl-NL" smtClean="0"/>
              <a:t>19</a:t>
            </a:fld>
            <a:endParaRPr lang="nl-NL"/>
          </a:p>
        </p:txBody>
      </p:sp>
      <p:pic>
        <p:nvPicPr>
          <p:cNvPr id="5" name="Tijdelijke aanduiding voor inhoud 3"/>
          <p:cNvPicPr>
            <a:picLocks noChangeAspect="1"/>
          </p:cNvPicPr>
          <p:nvPr/>
        </p:nvPicPr>
        <p:blipFill>
          <a:blip r:embed="rId2"/>
          <a:stretch>
            <a:fillRect/>
          </a:stretch>
        </p:blipFill>
        <p:spPr>
          <a:xfrm>
            <a:off x="1127760" y="-102121"/>
            <a:ext cx="9845039" cy="6960121"/>
          </a:xfrm>
          <a:prstGeom prst="rect">
            <a:avLst/>
          </a:prstGeom>
        </p:spPr>
      </p:pic>
    </p:spTree>
    <p:extLst>
      <p:ext uri="{BB962C8B-B14F-4D97-AF65-F5344CB8AC3E}">
        <p14:creationId xmlns:p14="http://schemas.microsoft.com/office/powerpoint/2010/main" val="3322889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14" y="-258175"/>
            <a:ext cx="12956147" cy="8149052"/>
          </a:xfrm>
          <a:prstGeom prst="rect">
            <a:avLst/>
          </a:prstGeom>
        </p:spPr>
      </p:pic>
      <p:sp>
        <p:nvSpPr>
          <p:cNvPr id="2" name="Titel 1"/>
          <p:cNvSpPr>
            <a:spLocks noGrp="1"/>
          </p:cNvSpPr>
          <p:nvPr>
            <p:ph type="title"/>
          </p:nvPr>
        </p:nvSpPr>
        <p:spPr>
          <a:xfrm>
            <a:off x="838200" y="2348472"/>
            <a:ext cx="10515600" cy="3125050"/>
          </a:xfrm>
        </p:spPr>
        <p:txBody>
          <a:bodyPr>
            <a:normAutofit fontScale="90000"/>
          </a:bodyPr>
          <a:lstStyle/>
          <a:p>
            <a:pPr algn="ctr"/>
            <a:r>
              <a:rPr lang="nl-NL" sz="8000" b="1" dirty="0">
                <a:solidFill>
                  <a:schemeClr val="bg1"/>
                </a:solidFill>
              </a:rPr>
              <a:t>Met grond krijg je het rond!</a:t>
            </a:r>
            <a:br>
              <a:rPr lang="nl-NL" sz="8000" b="1" dirty="0"/>
            </a:br>
            <a:br>
              <a:rPr lang="nl-NL" sz="8000" b="1" dirty="0"/>
            </a:br>
            <a:br>
              <a:rPr lang="nl-NL" dirty="0"/>
            </a:br>
            <a:r>
              <a:rPr lang="nl-NL" dirty="0"/>
              <a:t> </a:t>
            </a:r>
          </a:p>
        </p:txBody>
      </p:sp>
      <p:sp>
        <p:nvSpPr>
          <p:cNvPr id="4" name="Tijdelijke aanduiding voor dianummer 3"/>
          <p:cNvSpPr>
            <a:spLocks noGrp="1"/>
          </p:cNvSpPr>
          <p:nvPr>
            <p:ph type="sldNum" sz="quarter" idx="12"/>
          </p:nvPr>
        </p:nvSpPr>
        <p:spPr/>
        <p:txBody>
          <a:bodyPr/>
          <a:lstStyle/>
          <a:p>
            <a:fld id="{23B21C24-E013-46CE-A840-9B83AF603484}" type="slidenum">
              <a:rPr lang="nl-NL" smtClean="0"/>
              <a:t>2</a:t>
            </a:fld>
            <a:endParaRPr lang="nl-NL"/>
          </a:p>
        </p:txBody>
      </p:sp>
      <p:pic>
        <p:nvPicPr>
          <p:cNvPr id="7" name="Afbeelding 6"/>
          <p:cNvPicPr>
            <a:picLocks noChangeAspect="1"/>
          </p:cNvPicPr>
          <p:nvPr/>
        </p:nvPicPr>
        <p:blipFill>
          <a:blip r:embed="rId4"/>
          <a:stretch>
            <a:fillRect/>
          </a:stretch>
        </p:blipFill>
        <p:spPr>
          <a:xfrm>
            <a:off x="1" y="305705"/>
            <a:ext cx="2697480" cy="354931"/>
          </a:xfrm>
          <a:prstGeom prst="rect">
            <a:avLst/>
          </a:prstGeom>
        </p:spPr>
      </p:pic>
    </p:spTree>
    <p:extLst>
      <p:ext uri="{BB962C8B-B14F-4D97-AF65-F5344CB8AC3E}">
        <p14:creationId xmlns:p14="http://schemas.microsoft.com/office/powerpoint/2010/main" val="3191679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6299" y="318917"/>
            <a:ext cx="10515600" cy="1325563"/>
          </a:xfrm>
        </p:spPr>
        <p:txBody>
          <a:bodyPr/>
          <a:lstStyle/>
          <a:p>
            <a:pPr algn="ctr"/>
            <a:r>
              <a:rPr lang="nl-NL" dirty="0">
                <a:hlinkClick r:id="rId2"/>
              </a:rPr>
              <a:t>Www.duurzamegronduitgifte.nl</a:t>
            </a:r>
            <a:br>
              <a:rPr lang="nl-NL" dirty="0"/>
            </a:br>
            <a:endParaRPr lang="nl-NL" dirty="0"/>
          </a:p>
        </p:txBody>
      </p:sp>
      <p:pic>
        <p:nvPicPr>
          <p:cNvPr id="9" name="Tijdelijke aanduiding voor inhoud 8"/>
          <p:cNvPicPr>
            <a:picLocks noGrp="1" noChangeAspect="1"/>
          </p:cNvPicPr>
          <p:nvPr>
            <p:ph idx="1"/>
          </p:nvPr>
        </p:nvPicPr>
        <p:blipFill>
          <a:blip r:embed="rId3"/>
          <a:stretch>
            <a:fillRect/>
          </a:stretch>
        </p:blipFill>
        <p:spPr>
          <a:xfrm>
            <a:off x="193407" y="1644480"/>
            <a:ext cx="10745838" cy="5584384"/>
          </a:xfrm>
          <a:prstGeom prst="rect">
            <a:avLst/>
          </a:prstGeom>
        </p:spPr>
      </p:pic>
      <p:pic>
        <p:nvPicPr>
          <p:cNvPr id="6" name="Afbeelding 5"/>
          <p:cNvPicPr>
            <a:picLocks noChangeAspect="1"/>
          </p:cNvPicPr>
          <p:nvPr/>
        </p:nvPicPr>
        <p:blipFill>
          <a:blip r:embed="rId4"/>
          <a:stretch>
            <a:fillRect/>
          </a:stretch>
        </p:blipFill>
        <p:spPr>
          <a:xfrm>
            <a:off x="10939246" y="5455687"/>
            <a:ext cx="1252755" cy="1035308"/>
          </a:xfrm>
          <a:prstGeom prst="rect">
            <a:avLst/>
          </a:prstGeom>
        </p:spPr>
      </p:pic>
      <p:pic>
        <p:nvPicPr>
          <p:cNvPr id="7" name="Afbeelding 6"/>
          <p:cNvPicPr>
            <a:picLocks noChangeAspect="1"/>
          </p:cNvPicPr>
          <p:nvPr/>
        </p:nvPicPr>
        <p:blipFill>
          <a:blip r:embed="rId5"/>
          <a:stretch>
            <a:fillRect/>
          </a:stretch>
        </p:blipFill>
        <p:spPr>
          <a:xfrm>
            <a:off x="9259313" y="6490995"/>
            <a:ext cx="2932687" cy="367005"/>
          </a:xfrm>
          <a:prstGeom prst="rect">
            <a:avLst/>
          </a:prstGeom>
        </p:spPr>
      </p:pic>
      <p:sp>
        <p:nvSpPr>
          <p:cNvPr id="3" name="Tekstvak 2"/>
          <p:cNvSpPr txBox="1"/>
          <p:nvPr/>
        </p:nvSpPr>
        <p:spPr>
          <a:xfrm>
            <a:off x="1182112" y="5455687"/>
            <a:ext cx="8077200" cy="1935480"/>
          </a:xfrm>
          <a:prstGeom prst="rect">
            <a:avLst/>
          </a:prstGeom>
          <a:solidFill>
            <a:schemeClr val="bg1"/>
          </a:solidFill>
          <a:ln>
            <a:noFill/>
          </a:ln>
        </p:spPr>
        <p:txBody>
          <a:bodyPr wrap="square" rtlCol="0">
            <a:spAutoFit/>
          </a:bodyPr>
          <a:lstStyle/>
          <a:p>
            <a:endParaRPr lang="nl-NL" dirty="0"/>
          </a:p>
        </p:txBody>
      </p:sp>
    </p:spTree>
    <p:extLst>
      <p:ext uri="{BB962C8B-B14F-4D97-AF65-F5344CB8AC3E}">
        <p14:creationId xmlns:p14="http://schemas.microsoft.com/office/powerpoint/2010/main" val="3247334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2"/>
          <a:stretch>
            <a:fillRect/>
          </a:stretch>
        </p:blipFill>
        <p:spPr>
          <a:xfrm>
            <a:off x="701040" y="1660320"/>
            <a:ext cx="11331886" cy="5045388"/>
          </a:xfrm>
          <a:prstGeom prst="rect">
            <a:avLst/>
          </a:prstGeom>
        </p:spPr>
      </p:pic>
      <p:sp>
        <p:nvSpPr>
          <p:cNvPr id="5" name="Titel 1"/>
          <p:cNvSpPr>
            <a:spLocks noGrp="1"/>
          </p:cNvSpPr>
          <p:nvPr>
            <p:ph type="title"/>
          </p:nvPr>
        </p:nvSpPr>
        <p:spPr/>
        <p:txBody>
          <a:bodyPr/>
          <a:lstStyle/>
          <a:p>
            <a:pPr algn="ctr"/>
            <a:r>
              <a:rPr lang="nl-NL" dirty="0">
                <a:hlinkClick r:id="rId3"/>
              </a:rPr>
              <a:t>Www.duurzamegronduitgifte.nl</a:t>
            </a:r>
            <a:br>
              <a:rPr lang="nl-NL" dirty="0"/>
            </a:br>
            <a:endParaRPr lang="nl-NL" dirty="0"/>
          </a:p>
        </p:txBody>
      </p:sp>
    </p:spTree>
    <p:extLst>
      <p:ext uri="{BB962C8B-B14F-4D97-AF65-F5344CB8AC3E}">
        <p14:creationId xmlns:p14="http://schemas.microsoft.com/office/powerpoint/2010/main" val="99256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4892" y="1050925"/>
            <a:ext cx="10515600" cy="1325563"/>
          </a:xfrm>
        </p:spPr>
        <p:txBody>
          <a:bodyPr>
            <a:normAutofit fontScale="90000"/>
          </a:bodyPr>
          <a:lstStyle/>
          <a:p>
            <a:r>
              <a:rPr lang="nl-NL" dirty="0"/>
              <a:t>Handreiking: Aan de slag…..</a:t>
            </a:r>
            <a:br>
              <a:rPr lang="nl-NL" dirty="0"/>
            </a:br>
            <a:r>
              <a:rPr lang="nl-NL" dirty="0"/>
              <a:t>					Andrea Almasi</a:t>
            </a:r>
            <a:br>
              <a:rPr lang="nl-NL" dirty="0"/>
            </a:br>
            <a:r>
              <a:rPr lang="nl-NL" dirty="0"/>
              <a:t>					</a:t>
            </a:r>
            <a:r>
              <a:rPr lang="nl-NL" dirty="0">
                <a:hlinkClick r:id="rId2"/>
              </a:rPr>
              <a:t>Almasi@brabant.nl</a:t>
            </a:r>
            <a:br>
              <a:rPr lang="nl-NL" dirty="0"/>
            </a:br>
            <a:r>
              <a:rPr lang="nl-NL" dirty="0"/>
              <a:t>					0618303442</a:t>
            </a:r>
          </a:p>
        </p:txBody>
      </p:sp>
      <p:pic>
        <p:nvPicPr>
          <p:cNvPr id="5" name="Tijdelijke aanduiding voor inhoud 4"/>
          <p:cNvPicPr>
            <a:picLocks noGrp="1" noChangeAspect="1"/>
          </p:cNvPicPr>
          <p:nvPr>
            <p:ph idx="1"/>
          </p:nvPr>
        </p:nvPicPr>
        <p:blipFill>
          <a:blip r:embed="rId3"/>
          <a:stretch>
            <a:fillRect/>
          </a:stretch>
        </p:blipFill>
        <p:spPr>
          <a:xfrm>
            <a:off x="1246866" y="1473550"/>
            <a:ext cx="3614693" cy="5099939"/>
          </a:xfrm>
          <a:prstGeom prst="rect">
            <a:avLst/>
          </a:prstGeom>
        </p:spPr>
      </p:pic>
      <p:sp>
        <p:nvSpPr>
          <p:cNvPr id="4" name="Tijdelijke aanduiding voor dianummer 3"/>
          <p:cNvSpPr>
            <a:spLocks noGrp="1"/>
          </p:cNvSpPr>
          <p:nvPr>
            <p:ph type="sldNum" sz="quarter" idx="12"/>
          </p:nvPr>
        </p:nvSpPr>
        <p:spPr/>
        <p:txBody>
          <a:bodyPr/>
          <a:lstStyle/>
          <a:p>
            <a:fld id="{F986FA74-47EB-4008-A311-A309BD2B1269}" type="slidenum">
              <a:rPr lang="nl-NL" smtClean="0"/>
              <a:t>22</a:t>
            </a:fld>
            <a:endParaRPr lang="nl-NL"/>
          </a:p>
        </p:txBody>
      </p:sp>
    </p:spTree>
    <p:extLst>
      <p:ext uri="{BB962C8B-B14F-4D97-AF65-F5344CB8AC3E}">
        <p14:creationId xmlns:p14="http://schemas.microsoft.com/office/powerpoint/2010/main" val="276164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956147" cy="8149052"/>
          </a:xfrm>
          <a:prstGeom prst="rect">
            <a:avLst/>
          </a:prstGeom>
        </p:spPr>
      </p:pic>
      <p:sp>
        <p:nvSpPr>
          <p:cNvPr id="2" name="Titel 1"/>
          <p:cNvSpPr>
            <a:spLocks noGrp="1"/>
          </p:cNvSpPr>
          <p:nvPr>
            <p:ph type="title"/>
          </p:nvPr>
        </p:nvSpPr>
        <p:spPr>
          <a:xfrm>
            <a:off x="838200" y="2348472"/>
            <a:ext cx="10515600" cy="3125050"/>
          </a:xfrm>
        </p:spPr>
        <p:txBody>
          <a:bodyPr>
            <a:normAutofit fontScale="90000"/>
          </a:bodyPr>
          <a:lstStyle/>
          <a:p>
            <a:pPr algn="ctr"/>
            <a:br>
              <a:rPr lang="nl-NL" sz="8000" b="1" dirty="0">
                <a:solidFill>
                  <a:schemeClr val="bg1"/>
                </a:solidFill>
              </a:rPr>
            </a:br>
            <a:br>
              <a:rPr lang="nl-NL" sz="8000" b="1" dirty="0">
                <a:solidFill>
                  <a:schemeClr val="bg1"/>
                </a:solidFill>
              </a:rPr>
            </a:br>
            <a:r>
              <a:rPr lang="nl-NL" sz="8000" b="1" dirty="0">
                <a:solidFill>
                  <a:schemeClr val="bg1"/>
                </a:solidFill>
              </a:rPr>
              <a:t>Met grond krijg je het rond!</a:t>
            </a:r>
            <a:br>
              <a:rPr lang="nl-NL" sz="8000" b="1" dirty="0">
                <a:solidFill>
                  <a:schemeClr val="bg1"/>
                </a:solidFill>
              </a:rPr>
            </a:br>
            <a:br>
              <a:rPr lang="nl-NL" sz="8000" b="1" dirty="0">
                <a:solidFill>
                  <a:schemeClr val="bg1"/>
                </a:solidFill>
              </a:rPr>
            </a:br>
            <a:r>
              <a:rPr lang="nl-NL" sz="8000" b="1" dirty="0">
                <a:solidFill>
                  <a:schemeClr val="bg1"/>
                </a:solidFill>
              </a:rPr>
              <a:t>Dank voor uw aandacht.</a:t>
            </a:r>
            <a:br>
              <a:rPr lang="nl-NL" sz="8000" b="1" dirty="0">
                <a:solidFill>
                  <a:schemeClr val="bg1"/>
                </a:solidFill>
              </a:rPr>
            </a:br>
            <a:r>
              <a:rPr lang="nl-NL" sz="8000" b="1" dirty="0">
                <a:solidFill>
                  <a:schemeClr val="bg1"/>
                </a:solidFill>
              </a:rPr>
              <a:t>Vragen?</a:t>
            </a:r>
            <a:br>
              <a:rPr lang="nl-NL" sz="8000" b="1" dirty="0"/>
            </a:br>
            <a:br>
              <a:rPr lang="nl-NL" sz="8000" b="1" dirty="0"/>
            </a:br>
            <a:br>
              <a:rPr lang="nl-NL" dirty="0"/>
            </a:br>
            <a:r>
              <a:rPr lang="nl-NL" dirty="0"/>
              <a:t> </a:t>
            </a:r>
          </a:p>
        </p:txBody>
      </p:sp>
      <p:sp>
        <p:nvSpPr>
          <p:cNvPr id="4" name="Tijdelijke aanduiding voor dianummer 3"/>
          <p:cNvSpPr>
            <a:spLocks noGrp="1"/>
          </p:cNvSpPr>
          <p:nvPr>
            <p:ph type="sldNum" sz="quarter" idx="12"/>
          </p:nvPr>
        </p:nvSpPr>
        <p:spPr/>
        <p:txBody>
          <a:bodyPr/>
          <a:lstStyle/>
          <a:p>
            <a:fld id="{23B21C24-E013-46CE-A840-9B83AF603484}" type="slidenum">
              <a:rPr lang="nl-NL" smtClean="0"/>
              <a:t>23</a:t>
            </a:fld>
            <a:endParaRPr lang="nl-NL"/>
          </a:p>
        </p:txBody>
      </p:sp>
      <p:pic>
        <p:nvPicPr>
          <p:cNvPr id="7" name="Afbeelding 6"/>
          <p:cNvPicPr>
            <a:picLocks noChangeAspect="1"/>
          </p:cNvPicPr>
          <p:nvPr/>
        </p:nvPicPr>
        <p:blipFill>
          <a:blip r:embed="rId4"/>
          <a:stretch>
            <a:fillRect/>
          </a:stretch>
        </p:blipFill>
        <p:spPr>
          <a:xfrm>
            <a:off x="179696" y="319922"/>
            <a:ext cx="2697480" cy="354931"/>
          </a:xfrm>
          <a:prstGeom prst="rect">
            <a:avLst/>
          </a:prstGeom>
        </p:spPr>
      </p:pic>
    </p:spTree>
    <p:extLst>
      <p:ext uri="{BB962C8B-B14F-4D97-AF65-F5344CB8AC3E}">
        <p14:creationId xmlns:p14="http://schemas.microsoft.com/office/powerpoint/2010/main" val="2343202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F986FA74-47EB-4008-A311-A309BD2B1269}" type="slidenum">
              <a:rPr lang="nl-NL" smtClean="0"/>
              <a:t>24</a:t>
            </a:fld>
            <a:endParaRPr lang="nl-NL"/>
          </a:p>
        </p:txBody>
      </p:sp>
      <p:pic>
        <p:nvPicPr>
          <p:cNvPr id="5" name="Afbeelding 4"/>
          <p:cNvPicPr>
            <a:picLocks noChangeAspect="1"/>
          </p:cNvPicPr>
          <p:nvPr/>
        </p:nvPicPr>
        <p:blipFill>
          <a:blip r:embed="rId2"/>
          <a:stretch>
            <a:fillRect/>
          </a:stretch>
        </p:blipFill>
        <p:spPr>
          <a:xfrm>
            <a:off x="1" y="-311863"/>
            <a:ext cx="12192000" cy="7169864"/>
          </a:xfrm>
          <a:prstGeom prst="rect">
            <a:avLst/>
          </a:prstGeom>
        </p:spPr>
      </p:pic>
    </p:spTree>
    <p:extLst>
      <p:ext uri="{BB962C8B-B14F-4D97-AF65-F5344CB8AC3E}">
        <p14:creationId xmlns:p14="http://schemas.microsoft.com/office/powerpoint/2010/main" val="44295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23B21C24-E013-46CE-A840-9B83AF603484}" type="slidenum">
              <a:rPr lang="nl-NL" smtClean="0"/>
              <a:t>3</a:t>
            </a:fld>
            <a:endParaRPr lang="nl-NL"/>
          </a:p>
        </p:txBody>
      </p:sp>
      <p:pic>
        <p:nvPicPr>
          <p:cNvPr id="5" name="Afbeelding 4"/>
          <p:cNvPicPr>
            <a:picLocks noChangeAspect="1"/>
          </p:cNvPicPr>
          <p:nvPr/>
        </p:nvPicPr>
        <p:blipFill>
          <a:blip r:embed="rId2"/>
          <a:stretch>
            <a:fillRect/>
          </a:stretch>
        </p:blipFill>
        <p:spPr>
          <a:xfrm>
            <a:off x="1384290" y="714949"/>
            <a:ext cx="9373052" cy="5823963"/>
          </a:xfrm>
          <a:prstGeom prst="rect">
            <a:avLst/>
          </a:prstGeom>
          <a:ln>
            <a:solidFill>
              <a:schemeClr val="accent1"/>
            </a:solidFill>
          </a:ln>
        </p:spPr>
      </p:pic>
    </p:spTree>
    <p:extLst>
      <p:ext uri="{BB962C8B-B14F-4D97-AF65-F5344CB8AC3E}">
        <p14:creationId xmlns:p14="http://schemas.microsoft.com/office/powerpoint/2010/main" val="2544283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118505" y="120407"/>
            <a:ext cx="12701196" cy="6079958"/>
          </a:xfrm>
          <a:prstGeom prst="rect">
            <a:avLst/>
          </a:prstGeom>
        </p:spPr>
      </p:pic>
      <p:sp>
        <p:nvSpPr>
          <p:cNvPr id="4" name="Tijdelijke aanduiding voor dianummer 3"/>
          <p:cNvSpPr>
            <a:spLocks noGrp="1"/>
          </p:cNvSpPr>
          <p:nvPr>
            <p:ph type="sldNum" sz="quarter" idx="12"/>
          </p:nvPr>
        </p:nvSpPr>
        <p:spPr/>
        <p:txBody>
          <a:bodyPr/>
          <a:lstStyle/>
          <a:p>
            <a:fld id="{23B21C24-E013-46CE-A840-9B83AF603484}" type="slidenum">
              <a:rPr lang="nl-NL" smtClean="0"/>
              <a:t>4</a:t>
            </a:fld>
            <a:endParaRPr lang="nl-NL"/>
          </a:p>
        </p:txBody>
      </p:sp>
    </p:spTree>
    <p:extLst>
      <p:ext uri="{BB962C8B-B14F-4D97-AF65-F5344CB8AC3E}">
        <p14:creationId xmlns:p14="http://schemas.microsoft.com/office/powerpoint/2010/main" val="176493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3"/>
          <a:stretch>
            <a:fillRect/>
          </a:stretch>
        </p:blipFill>
        <p:spPr>
          <a:xfrm>
            <a:off x="3829622" y="4293933"/>
            <a:ext cx="4529317" cy="2648289"/>
          </a:xfrm>
          <a:prstGeom prst="rect">
            <a:avLst/>
          </a:prstGeom>
        </p:spPr>
      </p:pic>
      <p:sp>
        <p:nvSpPr>
          <p:cNvPr id="3" name="Tijdelijke aanduiding voor tekst 2"/>
          <p:cNvSpPr>
            <a:spLocks noGrp="1"/>
          </p:cNvSpPr>
          <p:nvPr>
            <p:ph type="body" idx="1"/>
          </p:nvPr>
        </p:nvSpPr>
        <p:spPr>
          <a:xfrm>
            <a:off x="836480" y="557677"/>
            <a:ext cx="11126920" cy="4351338"/>
          </a:xfrm>
        </p:spPr>
        <p:txBody>
          <a:bodyPr/>
          <a:lstStyle/>
          <a:p>
            <a:r>
              <a:rPr lang="nl-NL" dirty="0"/>
              <a:t>Overheden veel grond in handen </a:t>
            </a:r>
            <a:r>
              <a:rPr lang="nl-NL" dirty="0">
                <a:sym typeface="Wingdings" panose="05000000000000000000" pitchFamily="2" charset="2"/>
              </a:rPr>
              <a:t> agrarisch in pacht</a:t>
            </a:r>
            <a:endParaRPr lang="nl-NL" dirty="0"/>
          </a:p>
          <a:p>
            <a:r>
              <a:rPr lang="nl-NL" dirty="0"/>
              <a:t>Brabant intensivering van teelten</a:t>
            </a:r>
          </a:p>
          <a:p>
            <a:r>
              <a:rPr lang="nl-NL" dirty="0"/>
              <a:t>Landgebruik cruciaal om onze </a:t>
            </a:r>
            <a:r>
              <a:rPr lang="nl-NL" dirty="0" err="1"/>
              <a:t>blauw-groene</a:t>
            </a:r>
            <a:r>
              <a:rPr lang="nl-NL" dirty="0"/>
              <a:t> opgaven te realiseren</a:t>
            </a:r>
          </a:p>
          <a:p>
            <a:r>
              <a:rPr lang="nl-NL" dirty="0"/>
              <a:t>Voor “groene” boeren is toegang tot grond essentieel</a:t>
            </a:r>
          </a:p>
          <a:p>
            <a:r>
              <a:rPr lang="nl-NL" dirty="0"/>
              <a:t>Grond in Brabant is duur (&gt; €70.000 per hectare)</a:t>
            </a:r>
          </a:p>
          <a:p>
            <a:endParaRPr lang="nl-NL" dirty="0"/>
          </a:p>
          <a:p>
            <a:endParaRPr lang="nl-NL" dirty="0"/>
          </a:p>
          <a:p>
            <a:endParaRPr lang="nl-NL" dirty="0"/>
          </a:p>
          <a:p>
            <a:endParaRPr lang="nl-NL" dirty="0"/>
          </a:p>
        </p:txBody>
      </p:sp>
      <p:sp>
        <p:nvSpPr>
          <p:cNvPr id="4" name="Tijdelijke aanduiding voor dianummer 3"/>
          <p:cNvSpPr>
            <a:spLocks noGrp="1"/>
          </p:cNvSpPr>
          <p:nvPr>
            <p:ph type="sldNum" sz="quarter" idx="12"/>
          </p:nvPr>
        </p:nvSpPr>
        <p:spPr/>
        <p:txBody>
          <a:bodyPr/>
          <a:lstStyle/>
          <a:p>
            <a:fld id="{23B21C24-E013-46CE-A840-9B83AF603484}" type="slidenum">
              <a:rPr lang="nl-NL" smtClean="0"/>
              <a:t>5</a:t>
            </a:fld>
            <a:endParaRPr lang="nl-NL"/>
          </a:p>
        </p:txBody>
      </p:sp>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73" y="4308538"/>
            <a:ext cx="3877226" cy="2648289"/>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9567" y="4308538"/>
            <a:ext cx="3972433" cy="2648289"/>
          </a:xfrm>
          <a:prstGeom prst="rect">
            <a:avLst/>
          </a:prstGeom>
        </p:spPr>
      </p:pic>
    </p:spTree>
    <p:extLst>
      <p:ext uri="{BB962C8B-B14F-4D97-AF65-F5344CB8AC3E}">
        <p14:creationId xmlns:p14="http://schemas.microsoft.com/office/powerpoint/2010/main" val="1249910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6062"/>
            <a:ext cx="10515600" cy="1325563"/>
          </a:xfrm>
        </p:spPr>
        <p:txBody>
          <a:bodyPr/>
          <a:lstStyle/>
          <a:p>
            <a:r>
              <a:rPr lang="nl-NL" dirty="0"/>
              <a:t>Provincie ruilgrond </a:t>
            </a:r>
            <a:r>
              <a:rPr lang="nl-NL" dirty="0">
                <a:sym typeface="Wingdings" panose="05000000000000000000" pitchFamily="2" charset="2"/>
              </a:rPr>
              <a:t> 1000 – 1500 hectare</a:t>
            </a:r>
            <a:endParaRPr lang="nl-NL" dirty="0"/>
          </a:p>
        </p:txBody>
      </p:sp>
      <p:pic>
        <p:nvPicPr>
          <p:cNvPr id="4" name="Tijdelijke aanduiding voor inhoud 3"/>
          <p:cNvPicPr>
            <a:picLocks noGrp="1" noChangeAspect="1"/>
          </p:cNvPicPr>
          <p:nvPr>
            <p:ph idx="1"/>
          </p:nvPr>
        </p:nvPicPr>
        <p:blipFill>
          <a:blip r:embed="rId2"/>
          <a:stretch>
            <a:fillRect/>
          </a:stretch>
        </p:blipFill>
        <p:spPr>
          <a:xfrm>
            <a:off x="838200" y="1571625"/>
            <a:ext cx="10515600" cy="4206240"/>
          </a:xfrm>
          <a:prstGeom prst="rect">
            <a:avLst/>
          </a:prstGeom>
        </p:spPr>
      </p:pic>
      <p:pic>
        <p:nvPicPr>
          <p:cNvPr id="6" name="Afbeelding 5"/>
          <p:cNvPicPr>
            <a:picLocks noChangeAspect="1"/>
          </p:cNvPicPr>
          <p:nvPr/>
        </p:nvPicPr>
        <p:blipFill>
          <a:blip r:embed="rId3"/>
          <a:stretch>
            <a:fillRect/>
          </a:stretch>
        </p:blipFill>
        <p:spPr>
          <a:xfrm>
            <a:off x="10936115" y="5441117"/>
            <a:ext cx="1255885" cy="1036410"/>
          </a:xfrm>
          <a:prstGeom prst="rect">
            <a:avLst/>
          </a:prstGeom>
        </p:spPr>
      </p:pic>
      <p:pic>
        <p:nvPicPr>
          <p:cNvPr id="7" name="Afbeelding 6"/>
          <p:cNvPicPr>
            <a:picLocks noChangeAspect="1"/>
          </p:cNvPicPr>
          <p:nvPr/>
        </p:nvPicPr>
        <p:blipFill>
          <a:blip r:embed="rId4"/>
          <a:stretch>
            <a:fillRect/>
          </a:stretch>
        </p:blipFill>
        <p:spPr>
          <a:xfrm>
            <a:off x="9259312" y="6477527"/>
            <a:ext cx="2932687" cy="367005"/>
          </a:xfrm>
          <a:prstGeom prst="rect">
            <a:avLst/>
          </a:prstGeom>
        </p:spPr>
      </p:pic>
    </p:spTree>
    <p:extLst>
      <p:ext uri="{BB962C8B-B14F-4D97-AF65-F5344CB8AC3E}">
        <p14:creationId xmlns:p14="http://schemas.microsoft.com/office/powerpoint/2010/main" val="163301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F986FA74-47EB-4008-A311-A309BD2B1269}" type="slidenum">
              <a:rPr lang="nl-NL" smtClean="0"/>
              <a:t>7</a:t>
            </a:fld>
            <a:endParaRPr lang="nl-NL"/>
          </a:p>
        </p:txBody>
      </p:sp>
      <p:pic>
        <p:nvPicPr>
          <p:cNvPr id="5" name="Tijdelijke aanduiding voor inhoud 3"/>
          <p:cNvPicPr>
            <a:picLocks noChangeAspect="1"/>
          </p:cNvPicPr>
          <p:nvPr/>
        </p:nvPicPr>
        <p:blipFill>
          <a:blip r:embed="rId2"/>
          <a:stretch>
            <a:fillRect/>
          </a:stretch>
        </p:blipFill>
        <p:spPr>
          <a:xfrm>
            <a:off x="1127760" y="-102121"/>
            <a:ext cx="9845039" cy="6960121"/>
          </a:xfrm>
          <a:prstGeom prst="rect">
            <a:avLst/>
          </a:prstGeom>
        </p:spPr>
      </p:pic>
    </p:spTree>
    <p:extLst>
      <p:ext uri="{BB962C8B-B14F-4D97-AF65-F5344CB8AC3E}">
        <p14:creationId xmlns:p14="http://schemas.microsoft.com/office/powerpoint/2010/main" val="562394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A0FEA828-521E-418B-86A4-142ECEA2D92F}"/>
              </a:ext>
            </a:extLst>
          </p:cNvPr>
          <p:cNvPicPr>
            <a:picLocks noGrp="1" noChangeAspect="1"/>
          </p:cNvPicPr>
          <p:nvPr>
            <p:ph idx="1"/>
          </p:nvPr>
        </p:nvPicPr>
        <p:blipFill rotWithShape="1">
          <a:blip r:embed="rId3"/>
          <a:srcRect t="9801" b="15200"/>
          <a:stretch/>
        </p:blipFill>
        <p:spPr>
          <a:xfrm rot="21448318">
            <a:off x="-1216635" y="-235897"/>
            <a:ext cx="13661058" cy="7684346"/>
          </a:xfrm>
          <a:prstGeom prst="rect">
            <a:avLst/>
          </a:prstGeom>
          <a:noFill/>
        </p:spPr>
      </p:pic>
    </p:spTree>
    <p:extLst>
      <p:ext uri="{BB962C8B-B14F-4D97-AF65-F5344CB8AC3E}">
        <p14:creationId xmlns:p14="http://schemas.microsoft.com/office/powerpoint/2010/main" val="1125088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0939244" y="5442219"/>
            <a:ext cx="1252755" cy="1035308"/>
          </a:xfrm>
          <a:prstGeom prst="rect">
            <a:avLst/>
          </a:prstGeom>
        </p:spPr>
      </p:pic>
      <p:pic>
        <p:nvPicPr>
          <p:cNvPr id="5" name="Afbeelding 4"/>
          <p:cNvPicPr>
            <a:picLocks noChangeAspect="1"/>
          </p:cNvPicPr>
          <p:nvPr/>
        </p:nvPicPr>
        <p:blipFill>
          <a:blip r:embed="rId3"/>
          <a:stretch>
            <a:fillRect/>
          </a:stretch>
        </p:blipFill>
        <p:spPr>
          <a:xfrm>
            <a:off x="9259312" y="6477527"/>
            <a:ext cx="2932687" cy="367005"/>
          </a:xfrm>
          <a:prstGeom prst="rect">
            <a:avLst/>
          </a:prstGeom>
        </p:spPr>
      </p:pic>
      <p:sp>
        <p:nvSpPr>
          <p:cNvPr id="10" name="Tijdelijke aanduiding voor inhoud 3">
            <a:extLst>
              <a:ext uri="{FF2B5EF4-FFF2-40B4-BE49-F238E27FC236}">
                <a16:creationId xmlns:a16="http://schemas.microsoft.com/office/drawing/2014/main" id="{E98B2C81-756C-491D-9F94-372B25271534}"/>
              </a:ext>
            </a:extLst>
          </p:cNvPr>
          <p:cNvSpPr txBox="1">
            <a:spLocks/>
          </p:cNvSpPr>
          <p:nvPr/>
        </p:nvSpPr>
        <p:spPr>
          <a:xfrm>
            <a:off x="776749" y="1337886"/>
            <a:ext cx="10482044" cy="62613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4000" dirty="0">
                <a:solidFill>
                  <a:schemeClr val="accent6">
                    <a:lumMod val="75000"/>
                  </a:schemeClr>
                </a:solidFill>
              </a:rPr>
              <a:t>Bij de gunning telt niet alleen prijs ook de mate waarin ondernemer met zijn bedrijfsvoering bijdraagt aan provinciale doelen</a:t>
            </a:r>
          </a:p>
          <a:p>
            <a:pPr marL="0" indent="0" algn="ctr">
              <a:buNone/>
            </a:pPr>
            <a:endParaRPr lang="nl-NL" sz="4000" dirty="0">
              <a:solidFill>
                <a:schemeClr val="accent6">
                  <a:lumMod val="75000"/>
                </a:schemeClr>
              </a:solidFill>
            </a:endParaRPr>
          </a:p>
          <a:p>
            <a:pPr algn="ctr">
              <a:buFont typeface="Wingdings" panose="05000000000000000000" pitchFamily="2" charset="2"/>
              <a:buChar char="ü"/>
            </a:pPr>
            <a:r>
              <a:rPr lang="nl-NL" sz="4000" dirty="0">
                <a:solidFill>
                  <a:schemeClr val="accent6">
                    <a:lumMod val="75000"/>
                  </a:schemeClr>
                </a:solidFill>
              </a:rPr>
              <a:t>Waterkwaliteit – kwantiteit</a:t>
            </a:r>
          </a:p>
          <a:p>
            <a:pPr algn="ctr">
              <a:buFont typeface="Wingdings" panose="05000000000000000000" pitchFamily="2" charset="2"/>
              <a:buChar char="ü"/>
            </a:pPr>
            <a:r>
              <a:rPr lang="nl-NL" sz="4000" dirty="0">
                <a:solidFill>
                  <a:schemeClr val="accent6">
                    <a:lumMod val="75000"/>
                  </a:schemeClr>
                </a:solidFill>
              </a:rPr>
              <a:t>Vitale bodem</a:t>
            </a:r>
          </a:p>
          <a:p>
            <a:pPr algn="ctr">
              <a:buFont typeface="Wingdings" panose="05000000000000000000" pitchFamily="2" charset="2"/>
              <a:buChar char="ü"/>
            </a:pPr>
            <a:r>
              <a:rPr lang="nl-NL" sz="4000" dirty="0">
                <a:solidFill>
                  <a:schemeClr val="accent6">
                    <a:lumMod val="75000"/>
                  </a:schemeClr>
                </a:solidFill>
              </a:rPr>
              <a:t>Biodiversiteit</a:t>
            </a:r>
          </a:p>
          <a:p>
            <a:pPr algn="ctr">
              <a:buFont typeface="Wingdings" panose="05000000000000000000" pitchFamily="2" charset="2"/>
              <a:buChar char="§"/>
            </a:pPr>
            <a:endParaRPr lang="nl-NL" dirty="0"/>
          </a:p>
          <a:p>
            <a:pPr marL="0" indent="0" algn="ctr">
              <a:buFont typeface="Arial" panose="020B0604020202020204" pitchFamily="34" charset="0"/>
              <a:buNone/>
            </a:pPr>
            <a:endParaRPr lang="nl-NL" dirty="0"/>
          </a:p>
          <a:p>
            <a:pPr marL="0" indent="0" algn="ctr">
              <a:buFont typeface="Arial" panose="020B0604020202020204" pitchFamily="34" charset="0"/>
              <a:buNone/>
            </a:pPr>
            <a:endParaRPr lang="nl-NL" sz="1600" b="1" dirty="0"/>
          </a:p>
          <a:p>
            <a:pPr marL="0" indent="0" algn="ctr">
              <a:buFont typeface="Arial" panose="020B0604020202020204" pitchFamily="34" charset="0"/>
              <a:buNone/>
            </a:pPr>
            <a:endParaRPr lang="nl-NL" sz="2400" dirty="0"/>
          </a:p>
          <a:p>
            <a:pPr marL="457200" indent="-457200" algn="ctr">
              <a:buFont typeface="Arial" panose="020B0604020202020204" pitchFamily="34" charset="0"/>
              <a:buAutoNum type="arabicParenR"/>
            </a:pPr>
            <a:endParaRPr lang="nl-NL" sz="2400" dirty="0"/>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424616225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F5AAF98663E1C47B165AD9E12408F11" ma:contentTypeVersion="13" ma:contentTypeDescription="Een nieuw document maken." ma:contentTypeScope="" ma:versionID="e259b08b9ae9bfdd13122ecd8b9bca8b">
  <xsd:schema xmlns:xsd="http://www.w3.org/2001/XMLSchema" xmlns:xs="http://www.w3.org/2001/XMLSchema" xmlns:p="http://schemas.microsoft.com/office/2006/metadata/properties" xmlns:ns3="1bea496d-5e2d-49cb-bf64-646c2c197d66" xmlns:ns4="c4387cab-1269-4fdd-9716-7e527cb5b3f1" targetNamespace="http://schemas.microsoft.com/office/2006/metadata/properties" ma:root="true" ma:fieldsID="6b89b80c7253e8ad695ac2179d93c63b" ns3:_="" ns4:_="">
    <xsd:import namespace="1bea496d-5e2d-49cb-bf64-646c2c197d66"/>
    <xsd:import namespace="c4387cab-1269-4fdd-9716-7e527cb5b3f1"/>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ea496d-5e2d-49cb-bf64-646c2c197d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387cab-1269-4fdd-9716-7e527cb5b3f1"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A21240-B414-46FB-82EB-6CCB01086858}">
  <ds:schemaRefs>
    <ds:schemaRef ds:uri="http://schemas.openxmlformats.org/package/2006/metadata/core-properties"/>
    <ds:schemaRef ds:uri="http://purl.org/dc/dcmitype/"/>
    <ds:schemaRef ds:uri="http://schemas.microsoft.com/office/infopath/2007/PartnerControls"/>
    <ds:schemaRef ds:uri="1bea496d-5e2d-49cb-bf64-646c2c197d66"/>
    <ds:schemaRef ds:uri="http://purl.org/dc/elements/1.1/"/>
    <ds:schemaRef ds:uri="http://schemas.microsoft.com/office/2006/metadata/properties"/>
    <ds:schemaRef ds:uri="http://schemas.microsoft.com/office/2006/documentManagement/types"/>
    <ds:schemaRef ds:uri="http://purl.org/dc/terms/"/>
    <ds:schemaRef ds:uri="c4387cab-1269-4fdd-9716-7e527cb5b3f1"/>
    <ds:schemaRef ds:uri="http://www.w3.org/XML/1998/namespace"/>
  </ds:schemaRefs>
</ds:datastoreItem>
</file>

<file path=customXml/itemProps2.xml><?xml version="1.0" encoding="utf-8"?>
<ds:datastoreItem xmlns:ds="http://schemas.openxmlformats.org/officeDocument/2006/customXml" ds:itemID="{A28199B4-0F86-4410-8CDE-4C413ED451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ea496d-5e2d-49cb-bf64-646c2c197d66"/>
    <ds:schemaRef ds:uri="c4387cab-1269-4fdd-9716-7e527cb5b3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5D8AD6-C626-4183-81EE-0A8C50ED20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1216</TotalTime>
  <Words>562</Words>
  <Application>Microsoft Macintosh PowerPoint</Application>
  <PresentationFormat>Breedbeeld</PresentationFormat>
  <Paragraphs>140</Paragraphs>
  <Slides>24</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Calibri</vt:lpstr>
      <vt:lpstr>Calibri Light</vt:lpstr>
      <vt:lpstr>Wingdings</vt:lpstr>
      <vt:lpstr>Kantoorthema</vt:lpstr>
      <vt:lpstr>PowerPoint-presentatie</vt:lpstr>
      <vt:lpstr>Met grond krijg je het rond!    </vt:lpstr>
      <vt:lpstr>PowerPoint-presentatie</vt:lpstr>
      <vt:lpstr>PowerPoint-presentatie</vt:lpstr>
      <vt:lpstr>PowerPoint-presentatie</vt:lpstr>
      <vt:lpstr>Provincie ruilgrond  1000 – 1500 hectare</vt:lpstr>
      <vt:lpstr>PowerPoint-presentatie</vt:lpstr>
      <vt:lpstr>PowerPoint-presentatie</vt:lpstr>
      <vt:lpstr>PowerPoint-presentatie</vt:lpstr>
      <vt:lpstr>Overwegingen pachtuitgifte</vt:lpstr>
      <vt:lpstr>PowerPoint-presentatie</vt:lpstr>
      <vt:lpstr>PowerPoint-presentatie</vt:lpstr>
      <vt:lpstr>PowerPoint-presentatie</vt:lpstr>
      <vt:lpstr>PowerPoint-presentatie</vt:lpstr>
      <vt:lpstr>beren op de weg!</vt:lpstr>
      <vt:lpstr>PowerPoint-presentatie</vt:lpstr>
      <vt:lpstr>PowerPoint-presentatie</vt:lpstr>
      <vt:lpstr>  </vt:lpstr>
      <vt:lpstr>PowerPoint-presentatie</vt:lpstr>
      <vt:lpstr>Www.duurzamegronduitgifte.nl </vt:lpstr>
      <vt:lpstr>Www.duurzamegronduitgifte.nl </vt:lpstr>
      <vt:lpstr>Handreiking: Aan de slag…..      Andrea Almasi      Almasi@brabant.nl      0618303442</vt:lpstr>
      <vt:lpstr>  Met grond krijg je het rond!  Dank voor uw aandacht. Vragen?    </vt:lpstr>
      <vt:lpstr>PowerPoint-presentatie</vt:lpstr>
    </vt:vector>
  </TitlesOfParts>
  <Company>Provincie Noord-Brabant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Andrea Schaik van - Almasi</dc:creator>
  <cp:lastModifiedBy>Ronald van Zelst</cp:lastModifiedBy>
  <cp:revision>60</cp:revision>
  <dcterms:created xsi:type="dcterms:W3CDTF">2020-05-27T08:57:57Z</dcterms:created>
  <dcterms:modified xsi:type="dcterms:W3CDTF">2021-11-10T07:23:52Z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0x0101007F5AAF98663E1C47B165AD9E12408F11</vt:lpwstr>
  </property>
</Properties>
</file>