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7" r:id="rId5"/>
    <p:sldMasterId id="2147483667" r:id="rId6"/>
  </p:sldMasterIdLst>
  <p:notesMasterIdLst>
    <p:notesMasterId r:id="rId21"/>
  </p:notesMasterIdLst>
  <p:handoutMasterIdLst>
    <p:handoutMasterId r:id="rId22"/>
  </p:handoutMasterIdLst>
  <p:sldIdLst>
    <p:sldId id="256" r:id="rId7"/>
    <p:sldId id="636" r:id="rId8"/>
    <p:sldId id="637" r:id="rId9"/>
    <p:sldId id="638" r:id="rId10"/>
    <p:sldId id="641" r:id="rId11"/>
    <p:sldId id="644" r:id="rId12"/>
    <p:sldId id="645" r:id="rId13"/>
    <p:sldId id="646" r:id="rId14"/>
    <p:sldId id="640" r:id="rId15"/>
    <p:sldId id="647" r:id="rId16"/>
    <p:sldId id="649" r:id="rId17"/>
    <p:sldId id="648" r:id="rId18"/>
    <p:sldId id="651" r:id="rId19"/>
    <p:sldId id="650" r:id="rId20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865" autoAdjust="0"/>
  </p:normalViewPr>
  <p:slideViewPr>
    <p:cSldViewPr snapToGrid="0" showGuides="1">
      <p:cViewPr varScale="1">
        <p:scale>
          <a:sx n="113" d="100"/>
          <a:sy n="113" d="100"/>
        </p:scale>
        <p:origin x="56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98"/>
    </p:cViewPr>
  </p:sorterViewPr>
  <p:notesViewPr>
    <p:cSldViewPr snapToGrid="0">
      <p:cViewPr varScale="1">
        <p:scale>
          <a:sx n="75" d="100"/>
          <a:sy n="75" d="100"/>
        </p:scale>
        <p:origin x="20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439F-6F4B-47B1-8048-E0149D5EDA6A}" type="datetimeFigureOut">
              <a:rPr lang="nl-NL" smtClean="0"/>
              <a:t>11-10-2021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44CF-8C39-4589-B020-EFF76C57121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76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41B5DE54-62A6-48FD-ADC2-4671BA4E0E3A}" type="datetimeFigureOut">
              <a:rPr lang="nl-NL" smtClean="0"/>
              <a:pPr/>
              <a:t>11-10-2021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448D75BA-2850-498D-8F14-54F450F4E28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046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Stel opslagcapaciteit komt overeen met 1 m3 aardgas (gemakshalve 10 kWh) en gasprijs van € 1/m3</a:t>
            </a:r>
          </a:p>
          <a:p>
            <a:r>
              <a:rPr lang="nl-NL" dirty="0"/>
              <a:t>Conclusie: voor </a:t>
            </a:r>
            <a:r>
              <a:rPr lang="nl-NL" dirty="0" err="1"/>
              <a:t>seizoensbuffers</a:t>
            </a:r>
            <a:r>
              <a:rPr lang="nl-NL" dirty="0"/>
              <a:t> mogen de kosten niet hoog zijn!</a:t>
            </a:r>
          </a:p>
          <a:p>
            <a:endParaRPr lang="nl-NL" dirty="0"/>
          </a:p>
          <a:p>
            <a:r>
              <a:rPr lang="nl-NL" dirty="0"/>
              <a:t>Bodemopslag vooral laatste!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D75BA-2850-498D-8F14-54F450F4E28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74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D75BA-2850-498D-8F14-54F450F4E284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496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D75BA-2850-498D-8F14-54F450F4E28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12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Opslag in smeltfase ijs </a:t>
            </a:r>
            <a:r>
              <a:rPr lang="nl-NL" dirty="0" err="1"/>
              <a:t>vgl</a:t>
            </a:r>
            <a:r>
              <a:rPr lang="nl-NL" dirty="0"/>
              <a:t> met opwarming van 80 graden water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D75BA-2850-498D-8F14-54F450F4E284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75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Boven 500 meter: max 25 °C injectie</a:t>
            </a:r>
          </a:p>
          <a:p>
            <a:r>
              <a:rPr lang="nl-NL" dirty="0"/>
              <a:t>Dieper dan 500 meter: geen opslag, maar onttrekking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D75BA-2850-498D-8F14-54F450F4E284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03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D75BA-2850-498D-8F14-54F450F4E284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7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dwa@dwa.nl" TargetMode="External"/><Relationship Id="rId9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: 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5492750"/>
            <a:ext cx="3060000" cy="307777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defRPr sz="2000" b="0"/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7" name="Tekst: naam presentator"/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5794375"/>
            <a:ext cx="3060000" cy="307777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defRPr sz="2000"/>
            </a:lvl1pPr>
          </a:lstStyle>
          <a:p>
            <a:pPr lvl="0"/>
            <a:r>
              <a:rPr lang="nl-NL" dirty="0"/>
              <a:t>Naam presentator</a:t>
            </a:r>
          </a:p>
        </p:txBody>
      </p:sp>
      <p:sp>
        <p:nvSpPr>
          <p:cNvPr id="22" name="Foto: kader"/>
          <p:cNvSpPr>
            <a:spLocks noGrp="1"/>
          </p:cNvSpPr>
          <p:nvPr>
            <p:ph type="pic" sz="quarter" idx="12"/>
          </p:nvPr>
        </p:nvSpPr>
        <p:spPr>
          <a:xfrm>
            <a:off x="3712911" y="1752600"/>
            <a:ext cx="8479089" cy="5105400"/>
          </a:xfrm>
          <a:solidFill>
            <a:schemeClr val="bg1">
              <a:lumMod val="65000"/>
            </a:schemeClr>
          </a:solidFill>
        </p:spPr>
        <p:txBody>
          <a:bodyPr tIns="1440000"/>
          <a:lstStyle>
            <a:lvl1pPr algn="ctr"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6" name="Foto: 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3718800" y="0"/>
            <a:ext cx="8474400" cy="253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28" name="Logo kleur"/>
          <p:cNvSpPr>
            <a:spLocks noGrp="1"/>
          </p:cNvSpPr>
          <p:nvPr>
            <p:ph type="body" sz="quarter" idx="14" hasCustomPrompt="1"/>
          </p:nvPr>
        </p:nvSpPr>
        <p:spPr>
          <a:xfrm>
            <a:off x="11242800" y="0"/>
            <a:ext cx="950400" cy="5076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9" name="Toelichting"/>
          <p:cNvSpPr txBox="1"/>
          <p:nvPr userDrawn="1"/>
        </p:nvSpPr>
        <p:spPr>
          <a:xfrm>
            <a:off x="0" y="7132320"/>
            <a:ext cx="12192000" cy="2243500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Huisstijl</a:t>
            </a: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Om variabel foto’s in de juiste stijl toe te kunnen voegen staan er enkele items op deze dia die je weliswaar kunt selecteren, maar die je niet mag verwijderen: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Het logo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De horizontale lijn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De accolade die over de foto heen ligt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Heb je ze per ongeluk toch verwijderd? Klik dan op tab </a:t>
            </a:r>
            <a:r>
              <a:rPr lang="nl-NL" sz="1400" b="1" baseline="0" noProof="1">
                <a:latin typeface="+mn-lt"/>
                <a:cs typeface="Roboto" panose="02000000000000000000" pitchFamily="2" charset="0"/>
              </a:rPr>
              <a:t>Start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 </a:t>
            </a:r>
            <a:r>
              <a:rPr lang="nl-NL" sz="1400" b="0" baseline="0" noProof="1">
                <a:latin typeface="+mn-lt"/>
                <a:cs typeface="Roboto" panose="02000000000000000000" pitchFamily="2" charset="0"/>
              </a:rPr>
              <a:t>op</a:t>
            </a:r>
            <a:r>
              <a:rPr lang="nl-NL" sz="1400" b="1" baseline="0" noProof="1">
                <a:latin typeface="+mn-lt"/>
                <a:cs typeface="Roboto" panose="02000000000000000000" pitchFamily="2" charset="0"/>
              </a:rPr>
              <a:t> Opnieuw instellen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.</a:t>
            </a:r>
          </a:p>
        </p:txBody>
      </p:sp>
      <p:sp>
        <p:nvSpPr>
          <p:cNvPr id="2" name="Tekst: titel"/>
          <p:cNvSpPr>
            <a:spLocks noGrp="1"/>
          </p:cNvSpPr>
          <p:nvPr>
            <p:ph type="ctrTitle"/>
          </p:nvPr>
        </p:nvSpPr>
        <p:spPr>
          <a:xfrm>
            <a:off x="0" y="0"/>
            <a:ext cx="6314400" cy="37872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576000" tIns="1404000" rIns="144000" anchor="t" anchorCtr="0">
            <a:normAutofit/>
          </a:bodyPr>
          <a:lstStyle>
            <a:lvl1pPr algn="l">
              <a:lnSpc>
                <a:spcPts val="64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ekst: boventitel"/>
          <p:cNvSpPr>
            <a:spLocks noGrp="1"/>
          </p:cNvSpPr>
          <p:nvPr>
            <p:ph type="body" sz="quarter" idx="16" hasCustomPrompt="1"/>
          </p:nvPr>
        </p:nvSpPr>
        <p:spPr>
          <a:xfrm>
            <a:off x="544177" y="881145"/>
            <a:ext cx="4770437" cy="562455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  <a:lvl2pPr>
              <a:defRPr sz="3000" b="1">
                <a:solidFill>
                  <a:schemeClr val="tx1"/>
                </a:solidFill>
              </a:defRPr>
            </a:lvl2pPr>
            <a:lvl3pPr>
              <a:defRPr sz="3000" b="1">
                <a:solidFill>
                  <a:schemeClr val="tx1"/>
                </a:solidFill>
              </a:defRPr>
            </a:lvl3pPr>
            <a:lvl4pPr>
              <a:defRPr sz="3000" b="1">
                <a:solidFill>
                  <a:schemeClr val="tx1"/>
                </a:solidFill>
              </a:defRPr>
            </a:lvl4pPr>
            <a:lvl5pPr>
              <a:defRPr sz="30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Boventitel / kleine kop</a:t>
            </a:r>
          </a:p>
        </p:txBody>
      </p:sp>
      <p:sp>
        <p:nvSpPr>
          <p:cNvPr id="30" name="Lijn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720000"/>
            <a:ext cx="11617200" cy="3600"/>
          </a:xfrm>
          <a:solidFill>
            <a:schemeClr val="tx1"/>
          </a:soli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nl-NL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388004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w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5"/>
          </a:xfrm>
          <a:prstGeom prst="rect">
            <a:avLst/>
          </a:prstGeom>
        </p:spPr>
      </p:pic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873241" y="1698685"/>
            <a:ext cx="5318759" cy="5159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720000"/>
          <a:lstStyle>
            <a:lvl1pPr algn="ctr">
              <a:defRPr b="0" baseline="0"/>
            </a:lvl1pPr>
          </a:lstStyle>
          <a:p>
            <a:r>
              <a:rPr lang="nl-NL" dirty="0"/>
              <a:t>Klik op het pictogram hieronder om een foto in te voegen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2041" y="1698685"/>
            <a:ext cx="5317200" cy="4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5" name="Toelichting"/>
          <p:cNvSpPr txBox="1"/>
          <p:nvPr userDrawn="1"/>
        </p:nvSpPr>
        <p:spPr>
          <a:xfrm>
            <a:off x="0" y="7132320"/>
            <a:ext cx="12192000" cy="2555377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Tekst opmaken</a:t>
            </a: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In het tekstkader zijn twee opmaakstijlen ingesteld, zodat je kunt variëren.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Dit zijn de stijlen waar je uit kunt kiezen: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‘Platte’ tekst: 22 pt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1: 22 pt, 10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2: 22 pt, 20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3: 22 pt italic, 30 mm ingesprongen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Je kiest een stijl door </a:t>
            </a:r>
            <a:r>
              <a:rPr lang="nl-NL" sz="1400" i="1" baseline="0" noProof="1">
                <a:latin typeface="+mn-lt"/>
                <a:cs typeface="Roboto" panose="02000000000000000000" pitchFamily="2" charset="0"/>
              </a:rPr>
              <a:t>aan het begin van een regel 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 [Tab] of [Shift]+[Tab] te drukken: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volgende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[Shift]+[Tab]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vorige</a:t>
            </a:r>
            <a:r>
              <a:rPr lang="nl-NL" sz="1400" i="0" u="none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>
              <a:lnSpc>
                <a:spcPct val="100000"/>
              </a:lnSpc>
            </a:pPr>
            <a:endParaRPr lang="nl-NL" sz="1400" b="1" u="none" kern="1200" noProof="1">
              <a:solidFill>
                <a:schemeClr val="accent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</p:txBody>
      </p:sp>
      <p:cxnSp>
        <p:nvCxnSpPr>
          <p:cNvPr id="16" name="Lijn"/>
          <p:cNvCxnSpPr/>
          <p:nvPr userDrawn="1"/>
        </p:nvCxnSpPr>
        <p:spPr>
          <a:xfrm>
            <a:off x="576000" y="720000"/>
            <a:ext cx="1161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: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2" name="Tekst: ondertitel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468800"/>
            <a:ext cx="9522000" cy="461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een ondertitel te maken.</a:t>
            </a:r>
          </a:p>
        </p:txBody>
      </p:sp>
      <p:sp>
        <p:nvSpPr>
          <p:cNvPr id="10" name="Tekst: inhoud"/>
          <p:cNvSpPr>
            <a:spLocks noGrp="1"/>
          </p:cNvSpPr>
          <p:nvPr>
            <p:ph type="body" sz="quarter" idx="13"/>
          </p:nvPr>
        </p:nvSpPr>
        <p:spPr>
          <a:xfrm>
            <a:off x="576000" y="2494800"/>
            <a:ext cx="6043741" cy="3848400"/>
          </a:xfrm>
        </p:spPr>
        <p:txBody>
          <a:bodyPr/>
          <a:lstStyle>
            <a:lvl2pPr marL="342900" indent="-342900">
              <a:buClrTx/>
              <a:buSzPct val="100000"/>
              <a:buFont typeface="Roboto" panose="02000000000000000000" pitchFamily="2" charset="0"/>
              <a:buChar char="–"/>
              <a:defRPr/>
            </a:lvl2pPr>
            <a:lvl3pPr marL="720000">
              <a:defRPr/>
            </a:lvl3pPr>
            <a:lvl4pPr marL="1080000">
              <a:defRPr/>
            </a:lvl4pPr>
            <a:lvl5pPr marL="1440000"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22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Achtergron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to: kader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80000" tIns="5400000">
            <a:normAutofit/>
          </a:bodyPr>
          <a:lstStyle>
            <a:lvl1pPr>
              <a:defRPr sz="1400" b="0"/>
            </a:lvl1pPr>
          </a:lstStyle>
          <a:p>
            <a:r>
              <a:rPr lang="nl-NL" dirty="0"/>
              <a:t>Om een foto in te voegen: klik hier en &gt;Invoegen &gt;Afbeeldingen</a:t>
            </a:r>
          </a:p>
        </p:txBody>
      </p:sp>
      <p:sp>
        <p:nvSpPr>
          <p:cNvPr id="13" name="Tekst: titel"/>
          <p:cNvSpPr>
            <a:spLocks noGrp="1"/>
          </p:cNvSpPr>
          <p:nvPr>
            <p:ph type="ctrTitle"/>
          </p:nvPr>
        </p:nvSpPr>
        <p:spPr>
          <a:xfrm>
            <a:off x="576000" y="723600"/>
            <a:ext cx="6069600" cy="3646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432000" tIns="540000" rIns="144000" anchor="t" anchorCtr="0">
            <a:normAutofit/>
          </a:bodyPr>
          <a:lstStyle>
            <a:lvl1pPr algn="l">
              <a:lnSpc>
                <a:spcPts val="64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6" name="Overlay"/>
          <p:cNvSpPr>
            <a:spLocks noGrp="1"/>
          </p:cNvSpPr>
          <p:nvPr>
            <p:ph type="body" sz="quarter" idx="16" hasCustomPrompt="1"/>
          </p:nvPr>
        </p:nvSpPr>
        <p:spPr>
          <a:xfrm>
            <a:off x="10948994" y="0"/>
            <a:ext cx="12312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6" name="Logo kleur"/>
          <p:cNvSpPr>
            <a:spLocks noGrp="1"/>
          </p:cNvSpPr>
          <p:nvPr>
            <p:ph type="body" sz="quarter" idx="14" hasCustomPrompt="1"/>
          </p:nvPr>
        </p:nvSpPr>
        <p:spPr>
          <a:xfrm>
            <a:off x="11242800" y="0"/>
            <a:ext cx="950400" cy="507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7" name="Lijn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720000"/>
            <a:ext cx="11617200" cy="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20" name="Toelichting"/>
          <p:cNvSpPr txBox="1"/>
          <p:nvPr userDrawn="1"/>
        </p:nvSpPr>
        <p:spPr>
          <a:xfrm>
            <a:off x="0" y="7132320"/>
            <a:ext cx="12192000" cy="3123788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Achtergrondfoto invoegen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op de aanwijzingstekst uiterst linksonder.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ab </a:t>
            </a:r>
            <a:r>
              <a:rPr lang="nl-NL" sz="1400" b="1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Invoegen</a:t>
            </a:r>
            <a:r>
              <a:rPr lang="nl-NL" sz="1400" b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: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klik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Afbeeldingen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.</a:t>
            </a:r>
            <a:endParaRPr lang="nl-NL" sz="1400" b="1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Zoek vanuit je bestanden de gewenste foto op.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De foto vult de achtergrond vanuit het midden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van de foto.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lin kader verplaatsen / zoomen</a:t>
            </a:r>
          </a:p>
          <a:p>
            <a:pPr>
              <a:lnSpc>
                <a:spcPct val="100000"/>
              </a:lnSpc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Nadat je een foto hebt gekozen kun je deze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via de functie ‘bijsnijden’ verplaatsen en in/uitzoomen binnen het kader: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linksonder op de foto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Opmaak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: klik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Bijsnijden</a:t>
            </a:r>
            <a:endParaRPr lang="nl-NL" sz="1400" b="0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Je kunt nu vergroten/verkleinen, in/uitzoomen en bijsnijden.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Als je klaar bent klik je ergens </a:t>
            </a:r>
            <a:r>
              <a:rPr lang="nl-NL" sz="1400" b="0" i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naast</a:t>
            </a:r>
            <a:r>
              <a:rPr lang="nl-NL" sz="1400" b="0" i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de foto.</a:t>
            </a:r>
            <a:endParaRPr lang="nl-NL" sz="1400" b="1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Andere</a:t>
            </a:r>
            <a:r>
              <a:rPr lang="nl-NL" sz="1400" b="1" u="none" kern="1200" baseline="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</a:t>
            </a: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kiezen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met de </a:t>
            </a:r>
            <a:r>
              <a:rPr lang="nl-NL" sz="140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muisknop linksonder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de huidige foto.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Druk op [Delete] 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vervolg met de aanwijzingen bij ‘Achtergrondfoto invoegen’ hiernaast.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Soms moet je hierna de pagina ‘herstellen’: klik op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Start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Opnieuw instellen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 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400" i="0" u="none" baseline="0" noProof="1">
              <a:latin typeface="+mn-lt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8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htergron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to: kader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80000" tIns="2160000">
            <a:normAutofit/>
          </a:bodyPr>
          <a:lstStyle>
            <a:lvl1pPr algn="ctr">
              <a:defRPr sz="1400" b="0"/>
            </a:lvl1pPr>
          </a:lstStyle>
          <a:p>
            <a:r>
              <a:rPr lang="nl-NL" dirty="0"/>
              <a:t>Om een foto in te voegen: klik op het pictogram hieronder</a:t>
            </a:r>
          </a:p>
        </p:txBody>
      </p:sp>
      <p:sp>
        <p:nvSpPr>
          <p:cNvPr id="6" name="Overlay"/>
          <p:cNvSpPr>
            <a:spLocks noGrp="1"/>
          </p:cNvSpPr>
          <p:nvPr>
            <p:ph type="body" sz="quarter" idx="16" hasCustomPrompt="1"/>
          </p:nvPr>
        </p:nvSpPr>
        <p:spPr>
          <a:xfrm>
            <a:off x="10948994" y="0"/>
            <a:ext cx="12312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6" name="Logo kleur"/>
          <p:cNvSpPr>
            <a:spLocks noGrp="1"/>
          </p:cNvSpPr>
          <p:nvPr>
            <p:ph type="body" sz="quarter" idx="14" hasCustomPrompt="1"/>
          </p:nvPr>
        </p:nvSpPr>
        <p:spPr>
          <a:xfrm>
            <a:off x="11242800" y="0"/>
            <a:ext cx="950400" cy="5076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7" name="Lijn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720000"/>
            <a:ext cx="11617200" cy="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20" name="Toelichting"/>
          <p:cNvSpPr txBox="1"/>
          <p:nvPr userDrawn="1"/>
        </p:nvSpPr>
        <p:spPr>
          <a:xfrm>
            <a:off x="0" y="7132320"/>
            <a:ext cx="12192000" cy="2852928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Achtergrondfoto invoegen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op het pictogram in het midden.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Zoek vanuit je bestanden de gewenste foto op.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De foto vult de achtergrond vanuit het midden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van de foto.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lin kader verplaatsen / zoomen</a:t>
            </a:r>
          </a:p>
          <a:p>
            <a:pPr>
              <a:lnSpc>
                <a:spcPct val="100000"/>
              </a:lnSpc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Nadat je een foto hebt gekozen kun je deze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via de functie ‘bijsnijden’ verplaatsen en in/uitzoomen binnen het kader: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linksonder op de foto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Opmaak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: klik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Bijsnijden</a:t>
            </a:r>
            <a:endParaRPr lang="nl-NL" sz="1400" b="0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Je kunt nu vergroten/verkleinen, in/uitzoomen en bijsnijden.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Als je klaar bent klik je ergens </a:t>
            </a:r>
            <a:r>
              <a:rPr lang="nl-NL" sz="1400" b="0" i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naast</a:t>
            </a:r>
            <a:r>
              <a:rPr lang="nl-NL" sz="1400" b="0" i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de foto.</a:t>
            </a:r>
            <a:endParaRPr lang="nl-NL" sz="1400" b="1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Andere</a:t>
            </a:r>
            <a:r>
              <a:rPr lang="nl-NL" sz="1400" b="1" u="none" kern="1200" baseline="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</a:t>
            </a: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kiezen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met de </a:t>
            </a:r>
            <a:r>
              <a:rPr lang="nl-NL" sz="140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muisknop linksonder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de huidige foto.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Druk op [Delete] 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vervolg met de aanwijzingen bij ‘Achtergrondfoto invoegen’ hiernaast.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Soms moet je hierna de pagina ‘herstellen’: klik op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Start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Opnieuw instellen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292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to: ka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4800" y="0"/>
            <a:ext cx="60948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80000" tIns="2160000">
            <a:normAutofit/>
          </a:bodyPr>
          <a:lstStyle>
            <a:lvl1pPr algn="ctr">
              <a:defRPr sz="1400" b="0"/>
            </a:lvl1pPr>
          </a:lstStyle>
          <a:p>
            <a:r>
              <a:rPr lang="nl-NL" dirty="0"/>
              <a:t>Om een foto in te voegen: klik op het pictogram hieronder</a:t>
            </a:r>
          </a:p>
        </p:txBody>
      </p:sp>
      <p:sp>
        <p:nvSpPr>
          <p:cNvPr id="11" name="Foto: kader 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180000" tIns="2160000">
            <a:normAutofit/>
          </a:bodyPr>
          <a:lstStyle>
            <a:lvl1pPr algn="ctr">
              <a:defRPr sz="1400" b="0"/>
            </a:lvl1pPr>
          </a:lstStyle>
          <a:p>
            <a:r>
              <a:rPr lang="nl-NL" dirty="0"/>
              <a:t>Om een foto in te voegen: klik op het pictogram hieronder</a:t>
            </a:r>
          </a:p>
        </p:txBody>
      </p:sp>
      <p:sp>
        <p:nvSpPr>
          <p:cNvPr id="6" name="Overlay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89600" cy="2120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6" name="Logo kleur"/>
          <p:cNvSpPr>
            <a:spLocks noGrp="1"/>
          </p:cNvSpPr>
          <p:nvPr>
            <p:ph type="body" sz="quarter" idx="14" hasCustomPrompt="1"/>
          </p:nvPr>
        </p:nvSpPr>
        <p:spPr>
          <a:xfrm>
            <a:off x="11242800" y="0"/>
            <a:ext cx="950400" cy="5076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7" name="Lijn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720000"/>
            <a:ext cx="11617200" cy="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20" name="Toelichting"/>
          <p:cNvSpPr txBox="1"/>
          <p:nvPr userDrawn="1"/>
        </p:nvSpPr>
        <p:spPr>
          <a:xfrm>
            <a:off x="0" y="7132320"/>
            <a:ext cx="12192000" cy="2852928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Achtergrondfoto invoegen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op het pictogram in het midden.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Zoek vanuit je bestanden de gewenste foto op.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De foto vult de achtergrond vanuit het midden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van de foto.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lin kader verplaatsen / zoomen</a:t>
            </a:r>
          </a:p>
          <a:p>
            <a:pPr>
              <a:lnSpc>
                <a:spcPct val="100000"/>
              </a:lnSpc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Nadat je een foto hebt gekozen kun je deze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via de functie ‘bijsnijden’ verplaatsen en in/uitzoomen binnen het kader: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linksonder op de foto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Opmaak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: klik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Bijsnijden</a:t>
            </a:r>
            <a:endParaRPr lang="nl-NL" sz="1400" b="0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Je kunt nu vergroten/verkleinen, in/uitzoomen en bijsnijden.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Als je klaar bent klik je ergens </a:t>
            </a:r>
            <a:r>
              <a:rPr lang="nl-NL" sz="1400" b="0" i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naast</a:t>
            </a:r>
            <a:r>
              <a:rPr lang="nl-NL" sz="1400" b="0" i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de foto.</a:t>
            </a:r>
            <a:endParaRPr lang="nl-NL" sz="1400" b="1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Andere</a:t>
            </a:r>
            <a:r>
              <a:rPr lang="nl-NL" sz="1400" b="1" u="none" kern="1200" baseline="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</a:t>
            </a: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kiezen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met de </a:t>
            </a:r>
            <a:r>
              <a:rPr lang="nl-NL" sz="140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muisknop linksonder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de huidige foto.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Druk op [Delete] 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vervolg met de aanwijzingen bij ‘Achtergrondfoto invoegen’ hiernaast.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Soms moet je hierna de pagina ‘herstellen’: klik op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Start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Opnieuw instellen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138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elichting"/>
          <p:cNvSpPr txBox="1"/>
          <p:nvPr userDrawn="1"/>
        </p:nvSpPr>
        <p:spPr>
          <a:xfrm>
            <a:off x="0" y="7132321"/>
            <a:ext cx="12192000" cy="2037438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Tekst opmaken</a:t>
            </a: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In het tekstkader zijn twee opmaakstijlen ingesteld, zodat je kunt variëren.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Dit zijn de stijlen waar je uit kunt kiezen: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‘Platte’ tekst: 22 pt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1: 22 pt, 10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2: 22 pt, 20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3: 22 pt italic, 30 mm ingesprongen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Je kiest een stijl door </a:t>
            </a:r>
            <a:r>
              <a:rPr lang="nl-NL" sz="1400" i="1" baseline="0" noProof="1">
                <a:latin typeface="+mn-lt"/>
                <a:cs typeface="Roboto" panose="02000000000000000000" pitchFamily="2" charset="0"/>
              </a:rPr>
              <a:t>aan het begin van een regel 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 [Tab] of [Shift]+[Tab] te drukken: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volgende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[Shift]+[Tab]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vorige</a:t>
            </a:r>
            <a:r>
              <a:rPr lang="nl-NL" sz="1400" i="0" u="none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>
              <a:lnSpc>
                <a:spcPct val="100000"/>
              </a:lnSpc>
            </a:pPr>
            <a:endParaRPr lang="nl-NL" sz="1400" b="1" u="none" kern="1200" noProof="1">
              <a:solidFill>
                <a:schemeClr val="accent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</p:txBody>
      </p:sp>
      <p:pic>
        <p:nvPicPr>
          <p:cNvPr id="14" name="Accolad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10" y="284"/>
            <a:ext cx="1231290" cy="6857433"/>
          </a:xfrm>
          <a:prstGeom prst="rect">
            <a:avLst/>
          </a:prstGeom>
        </p:spPr>
      </p:pic>
      <p:pic>
        <p:nvPicPr>
          <p:cNvPr id="18" name="Logo wi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6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6" name="Lijn"/>
          <p:cNvCxnSpPr/>
          <p:nvPr userDrawn="1"/>
        </p:nvCxnSpPr>
        <p:spPr>
          <a:xfrm>
            <a:off x="576000" y="720000"/>
            <a:ext cx="1161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: titel"/>
          <p:cNvSpPr>
            <a:spLocks noGrp="1"/>
          </p:cNvSpPr>
          <p:nvPr>
            <p:ph type="title"/>
          </p:nvPr>
        </p:nvSpPr>
        <p:spPr>
          <a:xfrm>
            <a:off x="576000" y="885600"/>
            <a:ext cx="9520500" cy="461665"/>
          </a:xfrm>
        </p:spPr>
        <p:txBody>
          <a:bodyPr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9" name="Tekst: ondertitel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317600"/>
            <a:ext cx="9522000" cy="461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een ondertitel te maken.</a:t>
            </a:r>
          </a:p>
        </p:txBody>
      </p:sp>
      <p:sp>
        <p:nvSpPr>
          <p:cNvPr id="10" name="Tekst: inhoud"/>
          <p:cNvSpPr>
            <a:spLocks noGrp="1"/>
          </p:cNvSpPr>
          <p:nvPr>
            <p:ph type="body" sz="quarter" idx="11"/>
          </p:nvPr>
        </p:nvSpPr>
        <p:spPr>
          <a:xfrm>
            <a:off x="576000" y="2494800"/>
            <a:ext cx="9520500" cy="38484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9332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ccolad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10" y="284"/>
            <a:ext cx="1231290" cy="6857433"/>
          </a:xfrm>
          <a:prstGeom prst="rect">
            <a:avLst/>
          </a:prstGeom>
        </p:spPr>
      </p:pic>
      <p:pic>
        <p:nvPicPr>
          <p:cNvPr id="18" name="Logo wi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Foto 1"/>
          <p:cNvSpPr>
            <a:spLocks noGrp="1"/>
          </p:cNvSpPr>
          <p:nvPr>
            <p:ph type="pic" sz="quarter" idx="18" hasCustomPrompt="1"/>
          </p:nvPr>
        </p:nvSpPr>
        <p:spPr>
          <a:xfrm>
            <a:off x="576263" y="2664000"/>
            <a:ext cx="1872000" cy="187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600" b="0"/>
            </a:lvl1pPr>
          </a:lstStyle>
          <a:p>
            <a:r>
              <a:rPr lang="nl-NL" dirty="0"/>
              <a:t>Klik op het pictogram om een foto in te voegen</a:t>
            </a:r>
          </a:p>
        </p:txBody>
      </p:sp>
      <p:sp>
        <p:nvSpPr>
          <p:cNvPr id="6" name="Naam 1"/>
          <p:cNvSpPr>
            <a:spLocks noGrp="1"/>
          </p:cNvSpPr>
          <p:nvPr>
            <p:ph type="body" sz="quarter" idx="19" hasCustomPrompt="1"/>
          </p:nvPr>
        </p:nvSpPr>
        <p:spPr>
          <a:xfrm>
            <a:off x="576263" y="4775200"/>
            <a:ext cx="2522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9" name="Functie 1"/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5232662"/>
            <a:ext cx="2522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 b="0"/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0" name="Foto 2"/>
          <p:cNvSpPr>
            <a:spLocks noGrp="1"/>
          </p:cNvSpPr>
          <p:nvPr>
            <p:ph type="pic" sz="quarter" idx="21" hasCustomPrompt="1"/>
          </p:nvPr>
        </p:nvSpPr>
        <p:spPr>
          <a:xfrm>
            <a:off x="3199775" y="2722737"/>
            <a:ext cx="1872000" cy="187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600" b="0"/>
            </a:lvl1pPr>
          </a:lstStyle>
          <a:p>
            <a:r>
              <a:rPr lang="nl-NL" dirty="0"/>
              <a:t>Klik op het pictogram om een foto in te voegen</a:t>
            </a:r>
          </a:p>
        </p:txBody>
      </p:sp>
      <p:sp>
        <p:nvSpPr>
          <p:cNvPr id="21" name="Naam 2"/>
          <p:cNvSpPr>
            <a:spLocks noGrp="1"/>
          </p:cNvSpPr>
          <p:nvPr>
            <p:ph type="body" sz="quarter" idx="22" hasCustomPrompt="1"/>
          </p:nvPr>
        </p:nvSpPr>
        <p:spPr>
          <a:xfrm>
            <a:off x="3199775" y="4775200"/>
            <a:ext cx="2522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2" name="Functie 2"/>
          <p:cNvSpPr>
            <a:spLocks noGrp="1"/>
          </p:cNvSpPr>
          <p:nvPr>
            <p:ph type="body" sz="quarter" idx="23" hasCustomPrompt="1"/>
          </p:nvPr>
        </p:nvSpPr>
        <p:spPr>
          <a:xfrm>
            <a:off x="3199512" y="5232662"/>
            <a:ext cx="2522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 b="0"/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3" name="Foto 3"/>
          <p:cNvSpPr>
            <a:spLocks noGrp="1"/>
          </p:cNvSpPr>
          <p:nvPr>
            <p:ph type="pic" sz="quarter" idx="24" hasCustomPrompt="1"/>
          </p:nvPr>
        </p:nvSpPr>
        <p:spPr>
          <a:xfrm>
            <a:off x="5814398" y="2664000"/>
            <a:ext cx="1872000" cy="187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600" b="0"/>
            </a:lvl1pPr>
          </a:lstStyle>
          <a:p>
            <a:r>
              <a:rPr lang="nl-NL" dirty="0"/>
              <a:t>Klik op het pictogram om een foto in te voegen</a:t>
            </a:r>
          </a:p>
        </p:txBody>
      </p:sp>
      <p:sp>
        <p:nvSpPr>
          <p:cNvPr id="24" name="Naam 3"/>
          <p:cNvSpPr>
            <a:spLocks noGrp="1"/>
          </p:cNvSpPr>
          <p:nvPr>
            <p:ph type="body" sz="quarter" idx="25" hasCustomPrompt="1"/>
          </p:nvPr>
        </p:nvSpPr>
        <p:spPr>
          <a:xfrm>
            <a:off x="5814398" y="4775200"/>
            <a:ext cx="2522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5" name="Functie 3"/>
          <p:cNvSpPr>
            <a:spLocks noGrp="1"/>
          </p:cNvSpPr>
          <p:nvPr>
            <p:ph type="body" sz="quarter" idx="26" hasCustomPrompt="1"/>
          </p:nvPr>
        </p:nvSpPr>
        <p:spPr>
          <a:xfrm>
            <a:off x="5814135" y="5232662"/>
            <a:ext cx="2522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 b="0"/>
            </a:lvl1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6" name="Foto 4"/>
          <p:cNvSpPr>
            <a:spLocks noGrp="1"/>
          </p:cNvSpPr>
          <p:nvPr>
            <p:ph type="pic" sz="quarter" idx="27" hasCustomPrompt="1"/>
          </p:nvPr>
        </p:nvSpPr>
        <p:spPr>
          <a:xfrm>
            <a:off x="8428758" y="2664000"/>
            <a:ext cx="1872000" cy="1872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600" b="0"/>
            </a:lvl1pPr>
          </a:lstStyle>
          <a:p>
            <a:r>
              <a:rPr lang="nl-NL" dirty="0"/>
              <a:t>Klik op het pictogram om een foto in te voegen</a:t>
            </a:r>
          </a:p>
        </p:txBody>
      </p:sp>
      <p:sp>
        <p:nvSpPr>
          <p:cNvPr id="27" name="Naam 4"/>
          <p:cNvSpPr>
            <a:spLocks noGrp="1"/>
          </p:cNvSpPr>
          <p:nvPr>
            <p:ph type="body" sz="quarter" idx="28" hasCustomPrompt="1"/>
          </p:nvPr>
        </p:nvSpPr>
        <p:spPr>
          <a:xfrm>
            <a:off x="8428758" y="4775200"/>
            <a:ext cx="2522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8" name="Functie 4"/>
          <p:cNvSpPr>
            <a:spLocks noGrp="1"/>
          </p:cNvSpPr>
          <p:nvPr>
            <p:ph type="body" sz="quarter" idx="29" hasCustomPrompt="1"/>
          </p:nvPr>
        </p:nvSpPr>
        <p:spPr>
          <a:xfrm>
            <a:off x="8428495" y="5249595"/>
            <a:ext cx="2522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 b="0"/>
            </a:lvl1pPr>
          </a:lstStyle>
          <a:p>
            <a:pPr lvl="0"/>
            <a:r>
              <a:rPr lang="nl-NL" dirty="0"/>
              <a:t>functie</a:t>
            </a:r>
          </a:p>
        </p:txBody>
      </p:sp>
      <p:cxnSp>
        <p:nvCxnSpPr>
          <p:cNvPr id="16" name="Lijn"/>
          <p:cNvCxnSpPr/>
          <p:nvPr userDrawn="1"/>
        </p:nvCxnSpPr>
        <p:spPr>
          <a:xfrm>
            <a:off x="576000" y="720000"/>
            <a:ext cx="1161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: titel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Naam van het team</a:t>
            </a:r>
          </a:p>
        </p:txBody>
      </p:sp>
      <p:sp>
        <p:nvSpPr>
          <p:cNvPr id="11" name="Tekst: ondertitel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317600"/>
            <a:ext cx="9522000" cy="461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een ondertitel te maken.</a:t>
            </a:r>
          </a:p>
        </p:txBody>
      </p:sp>
    </p:spTree>
    <p:extLst>
      <p:ext uri="{BB962C8B-B14F-4D97-AF65-F5344CB8AC3E}">
        <p14:creationId xmlns:p14="http://schemas.microsoft.com/office/powerpoint/2010/main" val="131718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ccolad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10" y="284"/>
            <a:ext cx="1231290" cy="6857433"/>
          </a:xfrm>
          <a:prstGeom prst="rect">
            <a:avLst/>
          </a:prstGeom>
        </p:spPr>
      </p:pic>
      <p:pic>
        <p:nvPicPr>
          <p:cNvPr id="18" name="Logo wi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itel"/>
          <p:cNvSpPr txBox="1"/>
          <p:nvPr userDrawn="1"/>
        </p:nvSpPr>
        <p:spPr>
          <a:xfrm>
            <a:off x="576000" y="885600"/>
            <a:ext cx="9522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nl-NL" sz="3000" b="1" dirty="0">
                <a:latin typeface="+mj-lt"/>
              </a:rPr>
              <a:t>Contact</a:t>
            </a:r>
          </a:p>
        </p:txBody>
      </p:sp>
      <p:sp>
        <p:nvSpPr>
          <p:cNvPr id="19" name="Gegevens"/>
          <p:cNvSpPr txBox="1"/>
          <p:nvPr userDrawn="1"/>
        </p:nvSpPr>
        <p:spPr>
          <a:xfrm>
            <a:off x="1581150" y="2484721"/>
            <a:ext cx="8516850" cy="3210404"/>
          </a:xfrm>
          <a:prstGeom prst="rect">
            <a:avLst/>
          </a:prstGeom>
          <a:noFill/>
        </p:spPr>
        <p:txBody>
          <a:bodyPr wrap="square" lIns="0" tIns="0" rIns="0" bIns="0" numCol="2" spcCol="1692000" rtlCol="0">
            <a:noAutofit/>
          </a:bodyPr>
          <a:lstStyle/>
          <a:p>
            <a:pPr marL="0" indent="0">
              <a:lnSpc>
                <a:spcPts val="3600"/>
              </a:lnSpc>
              <a:buFont typeface="+mj-lt"/>
              <a:buNone/>
            </a:pPr>
            <a:r>
              <a:rPr lang="nl-NL" sz="2200" b="1" noProof="1"/>
              <a:t>Harderwijkweg 7</a:t>
            </a:r>
          </a:p>
          <a:p>
            <a:pPr marL="0" indent="0">
              <a:lnSpc>
                <a:spcPts val="3600"/>
              </a:lnSpc>
              <a:buFont typeface="+mj-lt"/>
              <a:buNone/>
            </a:pPr>
            <a:r>
              <a:rPr lang="nl-NL" sz="2200" b="1" noProof="1"/>
              <a:t>2803 PW Gouda</a:t>
            </a:r>
          </a:p>
          <a:p>
            <a:pPr marL="0" indent="0">
              <a:lnSpc>
                <a:spcPts val="2800"/>
              </a:lnSpc>
              <a:buFont typeface="+mj-lt"/>
              <a:buNone/>
            </a:pPr>
            <a:endParaRPr lang="nl-NL" sz="2200" b="1" noProof="1"/>
          </a:p>
          <a:p>
            <a:pPr marL="0" indent="0">
              <a:lnSpc>
                <a:spcPts val="3600"/>
              </a:lnSpc>
              <a:buFont typeface="+mj-lt"/>
              <a:buNone/>
            </a:pPr>
            <a:r>
              <a:rPr lang="nl-NL" sz="2200" b="1" noProof="1"/>
              <a:t>Postbus 2073</a:t>
            </a:r>
          </a:p>
          <a:p>
            <a:pPr marL="0" indent="0">
              <a:lnSpc>
                <a:spcPts val="3600"/>
              </a:lnSpc>
              <a:buFont typeface="+mj-lt"/>
              <a:buNone/>
            </a:pPr>
            <a:r>
              <a:rPr lang="nl-NL" sz="2200" b="1" noProof="1"/>
              <a:t>2800 BE Gouda</a:t>
            </a:r>
          </a:p>
          <a:p>
            <a:pPr marL="0" indent="0">
              <a:lnSpc>
                <a:spcPts val="2800"/>
              </a:lnSpc>
              <a:buFont typeface="+mj-lt"/>
              <a:buNone/>
            </a:pPr>
            <a:endParaRPr lang="nl-NL" sz="2200" b="1" noProof="1"/>
          </a:p>
          <a:p>
            <a:pPr marL="0" indent="0">
              <a:lnSpc>
                <a:spcPts val="3600"/>
              </a:lnSpc>
              <a:buFont typeface="+mj-lt"/>
              <a:buNone/>
            </a:pPr>
            <a:r>
              <a:rPr lang="nl-NL" sz="2200" b="1" noProof="1"/>
              <a:t>088 – 163 53 00</a:t>
            </a:r>
          </a:p>
          <a:p>
            <a:pPr marL="0" indent="0">
              <a:lnSpc>
                <a:spcPts val="3600"/>
              </a:lnSpc>
              <a:buFont typeface="+mj-lt"/>
              <a:buNone/>
            </a:pPr>
            <a:r>
              <a:rPr lang="nl-NL" sz="2200" b="1" noProof="1">
                <a:hlinkClick r:id="rId4"/>
              </a:rPr>
              <a:t>dwa@dwa.nl</a:t>
            </a:r>
            <a:endParaRPr lang="nl-NL" sz="2200" b="1" noProof="1"/>
          </a:p>
          <a:p>
            <a:pPr marL="0" indent="0">
              <a:lnSpc>
                <a:spcPts val="2800"/>
              </a:lnSpc>
              <a:buFont typeface="+mj-lt"/>
              <a:buNone/>
            </a:pPr>
            <a:endParaRPr lang="nl-NL" sz="2200" b="1" noProof="1"/>
          </a:p>
          <a:p>
            <a:pPr marL="0" indent="0">
              <a:lnSpc>
                <a:spcPts val="3600"/>
              </a:lnSpc>
              <a:buFont typeface="+mj-lt"/>
              <a:buNone/>
            </a:pPr>
            <a:endParaRPr lang="nl-NL" sz="2200" b="1" noProof="1"/>
          </a:p>
          <a:p>
            <a:pPr marL="0" indent="0">
              <a:lnSpc>
                <a:spcPts val="3600"/>
              </a:lnSpc>
              <a:buFont typeface="+mj-lt"/>
              <a:buNone/>
            </a:pPr>
            <a:r>
              <a:rPr lang="nl-NL" sz="2200" b="1" noProof="1"/>
              <a:t>@adviesbureauDWA</a:t>
            </a:r>
          </a:p>
          <a:p>
            <a:pPr marL="0" indent="0">
              <a:lnSpc>
                <a:spcPts val="2800"/>
              </a:lnSpc>
              <a:buFont typeface="+mj-lt"/>
              <a:buNone/>
            </a:pPr>
            <a:endParaRPr lang="nl-NL" sz="2200" b="1" noProof="1"/>
          </a:p>
          <a:p>
            <a:pPr marL="0" indent="0">
              <a:lnSpc>
                <a:spcPts val="3600"/>
              </a:lnSpc>
              <a:buFont typeface="+mj-lt"/>
              <a:buNone/>
            </a:pPr>
            <a:endParaRPr lang="nl-NL" sz="2200" b="1" noProof="1"/>
          </a:p>
          <a:p>
            <a:pPr marL="0" indent="0">
              <a:lnSpc>
                <a:spcPts val="3600"/>
              </a:lnSpc>
              <a:buFont typeface="+mj-lt"/>
              <a:buNone/>
            </a:pPr>
            <a:r>
              <a:rPr lang="nl-NL" sz="2200" b="1" noProof="1"/>
              <a:t>www.dwa.nl</a:t>
            </a:r>
          </a:p>
        </p:txBody>
      </p:sp>
      <p:pic>
        <p:nvPicPr>
          <p:cNvPr id="2" name="Locatie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3" y="2523818"/>
            <a:ext cx="597359" cy="889942"/>
          </a:xfrm>
          <a:prstGeom prst="rect">
            <a:avLst/>
          </a:prstGeom>
        </p:spPr>
      </p:pic>
      <p:pic>
        <p:nvPicPr>
          <p:cNvPr id="3" name="Mail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36" y="2523818"/>
            <a:ext cx="774128" cy="572977"/>
          </a:xfrm>
          <a:prstGeom prst="rect">
            <a:avLst/>
          </a:prstGeom>
        </p:spPr>
      </p:pic>
      <p:pic>
        <p:nvPicPr>
          <p:cNvPr id="4" name="Telefoo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1" y="4818773"/>
            <a:ext cx="688791" cy="902133"/>
          </a:xfrm>
          <a:prstGeom prst="rect">
            <a:avLst/>
          </a:prstGeom>
        </p:spPr>
      </p:pic>
      <p:pic>
        <p:nvPicPr>
          <p:cNvPr id="5" name="Twitter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19" y="3682786"/>
            <a:ext cx="877751" cy="713173"/>
          </a:xfrm>
          <a:prstGeom prst="rect">
            <a:avLst/>
          </a:prstGeom>
        </p:spPr>
      </p:pic>
      <p:pic>
        <p:nvPicPr>
          <p:cNvPr id="6" name="Web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39" y="4911575"/>
            <a:ext cx="798510" cy="798510"/>
          </a:xfrm>
          <a:prstGeom prst="rect">
            <a:avLst/>
          </a:prstGeom>
        </p:spPr>
      </p:pic>
      <p:cxnSp>
        <p:nvCxnSpPr>
          <p:cNvPr id="16" name="Lijn"/>
          <p:cNvCxnSpPr/>
          <p:nvPr userDrawn="1"/>
        </p:nvCxnSpPr>
        <p:spPr>
          <a:xfrm>
            <a:off x="576000" y="720000"/>
            <a:ext cx="1161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ca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ccolad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10" y="284"/>
            <a:ext cx="1231290" cy="6857433"/>
          </a:xfrm>
          <a:prstGeom prst="rect">
            <a:avLst/>
          </a:prstGeom>
        </p:spPr>
      </p:pic>
      <p:pic>
        <p:nvPicPr>
          <p:cNvPr id="18" name="Logo wi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itel"/>
          <p:cNvSpPr txBox="1"/>
          <p:nvPr userDrawn="1"/>
        </p:nvSpPr>
        <p:spPr>
          <a:xfrm>
            <a:off x="576000" y="885600"/>
            <a:ext cx="9522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nl-NL" sz="3000" b="1" dirty="0">
                <a:latin typeface="+mj-lt"/>
              </a:rPr>
              <a:t>Locaties</a:t>
            </a:r>
          </a:p>
        </p:txBody>
      </p:sp>
      <p:pic>
        <p:nvPicPr>
          <p:cNvPr id="13" name="NL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37" y="997727"/>
            <a:ext cx="4663054" cy="5485946"/>
          </a:xfrm>
          <a:prstGeom prst="rect">
            <a:avLst/>
          </a:prstGeom>
        </p:spPr>
      </p:pic>
      <p:pic>
        <p:nvPicPr>
          <p:cNvPr id="7" name="A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05" y="3316346"/>
            <a:ext cx="408398" cy="609550"/>
          </a:xfrm>
          <a:prstGeom prst="rect">
            <a:avLst/>
          </a:prstGeom>
        </p:spPr>
      </p:pic>
      <p:pic>
        <p:nvPicPr>
          <p:cNvPr id="9" name="B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24" y="3473450"/>
            <a:ext cx="408398" cy="609550"/>
          </a:xfrm>
          <a:prstGeom prst="rect">
            <a:avLst/>
          </a:prstGeom>
        </p:spPr>
      </p:pic>
      <p:pic>
        <p:nvPicPr>
          <p:cNvPr id="11" name="C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63" y="2813100"/>
            <a:ext cx="408398" cy="609550"/>
          </a:xfrm>
          <a:prstGeom prst="rect">
            <a:avLst/>
          </a:prstGeom>
        </p:spPr>
      </p:pic>
      <p:sp>
        <p:nvSpPr>
          <p:cNvPr id="19" name="Gegevens A"/>
          <p:cNvSpPr txBox="1"/>
          <p:nvPr userDrawn="1"/>
        </p:nvSpPr>
        <p:spPr>
          <a:xfrm>
            <a:off x="576000" y="2499282"/>
            <a:ext cx="5577665" cy="878446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 marL="360000" indent="-360000">
              <a:lnSpc>
                <a:spcPts val="3600"/>
              </a:lnSpc>
              <a:buFont typeface="+mj-lt"/>
              <a:buAutoNum type="alphaUcPeriod"/>
            </a:pPr>
            <a:r>
              <a:rPr lang="nl-NL" sz="2200" b="1" noProof="1"/>
              <a:t> Gouda</a:t>
            </a:r>
          </a:p>
          <a:p>
            <a:pPr marL="360000" indent="0">
              <a:lnSpc>
                <a:spcPts val="3600"/>
              </a:lnSpc>
              <a:buFont typeface="+mj-lt"/>
              <a:buNone/>
            </a:pPr>
            <a:r>
              <a:rPr lang="nl-NL" sz="2200" b="0" noProof="1"/>
              <a:t> Harderwijkweg 7, 2803 PW GOUDA</a:t>
            </a:r>
          </a:p>
        </p:txBody>
      </p:sp>
      <p:sp>
        <p:nvSpPr>
          <p:cNvPr id="20" name="Gegevens C"/>
          <p:cNvSpPr txBox="1"/>
          <p:nvPr userDrawn="1"/>
        </p:nvSpPr>
        <p:spPr>
          <a:xfrm>
            <a:off x="576000" y="3449066"/>
            <a:ext cx="5577665" cy="878446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 marL="457200" indent="-457200">
              <a:lnSpc>
                <a:spcPts val="3600"/>
              </a:lnSpc>
              <a:buFont typeface="+mj-lt"/>
              <a:buAutoNum type="alphaUcPeriod" startAt="2"/>
            </a:pPr>
            <a:r>
              <a:rPr lang="nl-NL" sz="2200" b="1" noProof="1"/>
              <a:t>Veenendaal</a:t>
            </a:r>
          </a:p>
          <a:p>
            <a:pPr marL="360000" indent="0">
              <a:lnSpc>
                <a:spcPts val="3600"/>
              </a:lnSpc>
              <a:buFont typeface="+mj-lt"/>
              <a:buNone/>
            </a:pPr>
            <a:r>
              <a:rPr lang="nl-NL" sz="2200" b="0" noProof="1"/>
              <a:t> Lunet</a:t>
            </a:r>
            <a:r>
              <a:rPr lang="nl-NL" sz="2200" b="0" baseline="0" noProof="1"/>
              <a:t> 7</a:t>
            </a:r>
            <a:r>
              <a:rPr lang="nl-NL" sz="2200" b="0" noProof="1"/>
              <a:t>, 3905 NW Veenendaal</a:t>
            </a:r>
          </a:p>
        </p:txBody>
      </p:sp>
      <p:sp>
        <p:nvSpPr>
          <p:cNvPr id="22" name="Gegevens D"/>
          <p:cNvSpPr txBox="1"/>
          <p:nvPr userDrawn="1"/>
        </p:nvSpPr>
        <p:spPr>
          <a:xfrm>
            <a:off x="576000" y="4365773"/>
            <a:ext cx="5577665" cy="878446"/>
          </a:xfrm>
          <a:prstGeom prst="rect">
            <a:avLst/>
          </a:prstGeom>
          <a:noFill/>
        </p:spPr>
        <p:txBody>
          <a:bodyPr wrap="square" lIns="0" tIns="0" rIns="0" bIns="0" numCol="1" spcCol="0" rtlCol="0">
            <a:spAutoFit/>
          </a:bodyPr>
          <a:lstStyle/>
          <a:p>
            <a:pPr marL="457200" indent="-457200">
              <a:lnSpc>
                <a:spcPts val="3600"/>
              </a:lnSpc>
              <a:buFont typeface="+mj-lt"/>
              <a:buAutoNum type="alphaUcPeriod" startAt="3"/>
            </a:pPr>
            <a:r>
              <a:rPr lang="nl-NL" sz="2200" b="1" noProof="1"/>
              <a:t>Rijssen</a:t>
            </a:r>
          </a:p>
          <a:p>
            <a:pPr marL="360000" indent="0">
              <a:lnSpc>
                <a:spcPts val="3600"/>
              </a:lnSpc>
              <a:buFont typeface="+mj-lt"/>
              <a:buNone/>
            </a:pPr>
            <a:r>
              <a:rPr lang="nl-NL" sz="2200" b="0" noProof="1"/>
              <a:t> Hogepad 85, 7462 TB Rijssen</a:t>
            </a:r>
          </a:p>
        </p:txBody>
      </p:sp>
      <p:cxnSp>
        <p:nvCxnSpPr>
          <p:cNvPr id="16" name="Lijn"/>
          <p:cNvCxnSpPr/>
          <p:nvPr userDrawn="1"/>
        </p:nvCxnSpPr>
        <p:spPr>
          <a:xfrm>
            <a:off x="576000" y="720000"/>
            <a:ext cx="1161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2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accel="2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/>
          <p:bldP spid="20" grpId="0" build="p"/>
          <p:bldP spid="22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/>
          <p:bldP spid="20" grpId="0" build="p"/>
          <p:bldP spid="22" grpId="0" build="p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elichting"/>
          <p:cNvSpPr txBox="1"/>
          <p:nvPr userDrawn="1"/>
        </p:nvSpPr>
        <p:spPr>
          <a:xfrm>
            <a:off x="0" y="7132320"/>
            <a:ext cx="12192000" cy="2243500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Tekst opmaken</a:t>
            </a: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In het tekstkader zijn vijf opmaakstijlen ingesteld, zodat je kunt variëren.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Dit zijn de stijlen waar je uit kunt kiezen: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‘Platte’ tekst: 22 pt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1: 22 pt, 10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2: 22 pt, 20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3: 22 pt italic, 30 mm ingesprongen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Je kiest een stijl door </a:t>
            </a:r>
            <a:r>
              <a:rPr lang="nl-NL" sz="1400" i="1" baseline="0" noProof="1">
                <a:latin typeface="+mn-lt"/>
                <a:cs typeface="Roboto" panose="02000000000000000000" pitchFamily="2" charset="0"/>
              </a:rPr>
              <a:t>aan het begin van een regel 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 [Tab] of [Shift]+[Tab] te drukken: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volgende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[Shift]+[Tab]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vorige</a:t>
            </a:r>
            <a:r>
              <a:rPr lang="nl-NL" sz="1400" i="0" u="none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sz="1400" i="0" u="none" baseline="0" noProof="1">
              <a:latin typeface="+mn-lt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400" i="0" u="none" baseline="0" noProof="1">
                <a:latin typeface="+mn-lt"/>
                <a:cs typeface="Roboto" panose="02000000000000000000" pitchFamily="2" charset="0"/>
              </a:rPr>
              <a:t>Je kunt meerdere ‘sprongen’ tegelijk voor- of achteruit maken als je b.v. van een Tussenkopje (stijl 1) naar een Opsomming 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niveau </a:t>
            </a:r>
            <a:r>
              <a:rPr lang="nl-NL" sz="1400" i="0" u="none" baseline="0" noProof="1">
                <a:latin typeface="+mn-lt"/>
                <a:cs typeface="Roboto" panose="02000000000000000000" pitchFamily="2" charset="0"/>
              </a:rPr>
              <a:t>2 (stijl 4) wilt gaan. Je drukt dan aan het begin van een regel meerdere keren op [Tab] of [Shift]+[Tab].</a:t>
            </a:r>
          </a:p>
        </p:txBody>
      </p:sp>
      <p:sp>
        <p:nvSpPr>
          <p:cNvPr id="2" name="Tekst: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ekst: ondertitel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316038"/>
            <a:ext cx="10366057" cy="485838"/>
          </a:xfrm>
        </p:spPr>
        <p:txBody>
          <a:bodyPr>
            <a:normAutofit/>
          </a:bodyPr>
          <a:lstStyle>
            <a:lvl1pPr>
              <a:defRPr sz="26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een ondertitel te maken.</a:t>
            </a:r>
          </a:p>
        </p:txBody>
      </p:sp>
      <p:sp>
        <p:nvSpPr>
          <p:cNvPr id="12" name="Tekst: inhoud"/>
          <p:cNvSpPr>
            <a:spLocks noGrp="1"/>
          </p:cNvSpPr>
          <p:nvPr>
            <p:ph type="body" sz="quarter" idx="11"/>
          </p:nvPr>
        </p:nvSpPr>
        <p:spPr>
          <a:xfrm>
            <a:off x="576000" y="2494800"/>
            <a:ext cx="10368000" cy="3848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26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grafiek 3"/>
          <p:cNvSpPr>
            <a:spLocks noGrp="1"/>
          </p:cNvSpPr>
          <p:nvPr>
            <p:ph type="chart" sz="quarter" idx="11" hasCustomPrompt="1"/>
          </p:nvPr>
        </p:nvSpPr>
        <p:spPr>
          <a:xfrm>
            <a:off x="576263" y="1680519"/>
            <a:ext cx="8604313" cy="4745681"/>
          </a:xfrm>
        </p:spPr>
        <p:txBody>
          <a:bodyPr/>
          <a:lstStyle>
            <a:lvl1pPr algn="ctr">
              <a:defRPr b="0" baseline="0"/>
            </a:lvl1pPr>
          </a:lstStyle>
          <a:p>
            <a:r>
              <a:rPr lang="nl-NL" dirty="0"/>
              <a:t>Klik op het pictogram hieronder om een grafiek in te voegen</a:t>
            </a:r>
          </a:p>
        </p:txBody>
      </p:sp>
      <p:sp>
        <p:nvSpPr>
          <p:cNvPr id="8" name="Toelichting"/>
          <p:cNvSpPr txBox="1"/>
          <p:nvPr userDrawn="1"/>
        </p:nvSpPr>
        <p:spPr>
          <a:xfrm>
            <a:off x="0" y="7132320"/>
            <a:ext cx="12192000" cy="2243500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Grafiek in DWA huisstijl</a:t>
            </a: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Nadat je op het pictogram hebt geklikt kun je kiezen uit verschillende typen grafieken. Kies altijd uit de categirie: </a:t>
            </a:r>
            <a:r>
              <a:rPr lang="nl-NL" sz="1400" b="1" baseline="0" noProof="1">
                <a:latin typeface="+mn-lt"/>
                <a:cs typeface="Roboto" panose="02000000000000000000" pitchFamily="2" charset="0"/>
              </a:rPr>
              <a:t>Sjablonen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.</a:t>
            </a:r>
          </a:p>
        </p:txBody>
      </p:sp>
      <p:sp>
        <p:nvSpPr>
          <p:cNvPr id="2" name="Tekst: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83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elichting"/>
          <p:cNvSpPr txBox="1"/>
          <p:nvPr userDrawn="1"/>
        </p:nvSpPr>
        <p:spPr>
          <a:xfrm>
            <a:off x="0" y="7132320"/>
            <a:ext cx="12192000" cy="2243500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Tabel in DWA huisstijl</a:t>
            </a: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Helaas kan in een sjabloon geen opmaak voor tabellen worden veastgelegd. 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Wél heeft een tabel automatusch de juiste huisstijlkleuren en lettertypes.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 hasCustomPrompt="1"/>
          </p:nvPr>
        </p:nvSpPr>
        <p:spPr>
          <a:xfrm>
            <a:off x="576263" y="1847850"/>
            <a:ext cx="8366125" cy="4351338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nl-NL" dirty="0"/>
              <a:t>Klik op het pictogram hieronder om een tabel in te voegen</a:t>
            </a:r>
          </a:p>
        </p:txBody>
      </p:sp>
      <p:sp>
        <p:nvSpPr>
          <p:cNvPr id="2" name="Tekst: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679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elichting"/>
          <p:cNvSpPr txBox="1"/>
          <p:nvPr userDrawn="1"/>
        </p:nvSpPr>
        <p:spPr>
          <a:xfrm>
            <a:off x="0" y="7132320"/>
            <a:ext cx="12192000" cy="1536192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Tekst opmaken</a:t>
            </a: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Het tekstkader heeft 2 kolommen. Er zijn twee opmaakstijlen ingesteld, zodat je kunt variëren.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Dit zijn de stijlen waar je uit kunt kiezen: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Agendapunt met nummer: 22 pt vet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Toelichting: 22 pt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Je kiest een stijl door </a:t>
            </a:r>
            <a:r>
              <a:rPr lang="nl-NL" sz="1400" i="1" baseline="0" noProof="1">
                <a:latin typeface="+mn-lt"/>
                <a:cs typeface="Roboto" panose="02000000000000000000" pitchFamily="2" charset="0"/>
              </a:rPr>
              <a:t>aan het begin van een regel 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 [Tab] of [Shift]+[Tab] te drukken: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volgende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[Shift]+[Tab]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vorige</a:t>
            </a:r>
            <a:r>
              <a:rPr lang="nl-NL" sz="1400" i="0" u="none" baseline="0" noProof="1">
                <a:latin typeface="+mn-lt"/>
                <a:cs typeface="Roboto" panose="02000000000000000000" pitchFamily="2" charset="0"/>
              </a:rPr>
              <a:t> tekststijl</a:t>
            </a:r>
          </a:p>
        </p:txBody>
      </p:sp>
      <p:sp>
        <p:nvSpPr>
          <p:cNvPr id="2" name="Tekst: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ekst: ondertitel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316038"/>
            <a:ext cx="10366057" cy="485838"/>
          </a:xfrm>
        </p:spPr>
        <p:txBody>
          <a:bodyPr>
            <a:normAutofit/>
          </a:bodyPr>
          <a:lstStyle>
            <a:lvl1pPr>
              <a:defRPr sz="26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een ondertitel te maken.</a:t>
            </a:r>
          </a:p>
        </p:txBody>
      </p:sp>
      <p:sp>
        <p:nvSpPr>
          <p:cNvPr id="12" name="Tekst: inhoud"/>
          <p:cNvSpPr>
            <a:spLocks noGrp="1"/>
          </p:cNvSpPr>
          <p:nvPr>
            <p:ph type="body" sz="quarter" idx="11"/>
          </p:nvPr>
        </p:nvSpPr>
        <p:spPr>
          <a:xfrm>
            <a:off x="576000" y="2494800"/>
            <a:ext cx="10368000" cy="3848400"/>
          </a:xfrm>
        </p:spPr>
        <p:txBody>
          <a:bodyPr numCol="2" spcCol="180000"/>
          <a:lstStyle>
            <a:lvl1pPr marL="360000" indent="-360000">
              <a:buClrTx/>
              <a:buSzPct val="100000"/>
              <a:buFont typeface="+mj-lt"/>
              <a:buAutoNum type="arabicPeriod"/>
              <a:defRPr/>
            </a:lvl1pPr>
            <a:lvl2pPr marL="360000" indent="-36000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47498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elichting"/>
          <p:cNvSpPr txBox="1"/>
          <p:nvPr userDrawn="1"/>
        </p:nvSpPr>
        <p:spPr>
          <a:xfrm>
            <a:off x="0" y="7132320"/>
            <a:ext cx="12192000" cy="2179105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2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Afbeelding invoegen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op het afbeeldingen-icoon.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Zoek vanuit je bestanden de gewenste afbeelding op.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De afbeelding (het kader) kan groter of kleiner worden. Dit is afhankelijk van het formaat van de gekozen foto of afbeelding.</a:t>
            </a:r>
          </a:p>
          <a:p>
            <a:pPr>
              <a:lnSpc>
                <a:spcPct val="100000"/>
              </a:lnSpc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  </a:t>
            </a:r>
          </a:p>
          <a:p>
            <a:pPr>
              <a:lnSpc>
                <a:spcPct val="100000"/>
              </a:lnSpc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NB: met de andere icoontjes in het afbeeldingskader is het mogelijk om een tabel, grafiek of een clip-art in te voegen.</a:t>
            </a:r>
          </a:p>
          <a:p>
            <a:pPr>
              <a:lnSpc>
                <a:spcPct val="100000"/>
              </a:lnSpc>
            </a:pPr>
            <a:endParaRPr lang="nl-NL" sz="12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2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Afbeelding bewerken</a:t>
            </a:r>
          </a:p>
          <a:p>
            <a:pPr>
              <a:lnSpc>
                <a:spcPct val="100000"/>
              </a:lnSpc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Om de afbeelding op het juiste formaat te maken (afmetingen: zie de</a:t>
            </a:r>
            <a:r>
              <a:rPr lang="nl-NL" sz="12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toelichting links</a:t>
            </a: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boven) kun je bij tab </a:t>
            </a:r>
            <a:r>
              <a:rPr lang="nl-NL" sz="1200" b="1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Opmaak</a:t>
            </a: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/ </a:t>
            </a:r>
            <a:r>
              <a:rPr lang="nl-NL" sz="1200" b="1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Grootte</a:t>
            </a: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de afbeelding vergroten, verkleinen</a:t>
            </a:r>
            <a:r>
              <a:rPr lang="nl-NL" sz="12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of bijsnijden.</a:t>
            </a:r>
            <a:endParaRPr lang="nl-NL" sz="12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Zorg ervoor dat de hoogte-breedteverhouding van de afbeelding altijd behouden blijft (vergrendelen). </a:t>
            </a:r>
          </a:p>
          <a:p>
            <a:pPr>
              <a:lnSpc>
                <a:spcPct val="100000"/>
              </a:lnSpc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nl-NL" sz="12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Afbeelding wijzigen</a:t>
            </a:r>
          </a:p>
          <a:p>
            <a:pPr>
              <a:lnSpc>
                <a:spcPct val="100000"/>
              </a:lnSpc>
            </a:pP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Als je een afbeelding hebt ingevoegd en je wilt toch een andere afbeelding plaatsen, klik dan</a:t>
            </a:r>
            <a:r>
              <a:rPr lang="nl-NL" sz="12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de ‘foute’ foto en druk op [Delete]. </a:t>
            </a:r>
            <a:r>
              <a:rPr lang="nl-NL" sz="12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Voeg dan de gewenste foto in.</a:t>
            </a:r>
          </a:p>
          <a:p>
            <a:pPr>
              <a:lnSpc>
                <a:spcPct val="100000"/>
              </a:lnSpc>
            </a:pPr>
            <a:endParaRPr lang="nl-NL" sz="12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ekst: ondertitel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316038"/>
            <a:ext cx="10366057" cy="485838"/>
          </a:xfrm>
        </p:spPr>
        <p:txBody>
          <a:bodyPr>
            <a:normAutofit/>
          </a:bodyPr>
          <a:lstStyle>
            <a:lvl1pPr>
              <a:defRPr sz="26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een ondertitel te maken.</a:t>
            </a:r>
          </a:p>
        </p:txBody>
      </p:sp>
    </p:spTree>
    <p:extLst>
      <p:ext uri="{BB962C8B-B14F-4D97-AF65-F5344CB8AC3E}">
        <p14:creationId xmlns:p14="http://schemas.microsoft.com/office/powerpoint/2010/main" val="305291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88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+ Achtergron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elichting"/>
          <p:cNvSpPr txBox="1"/>
          <p:nvPr userDrawn="1"/>
        </p:nvSpPr>
        <p:spPr>
          <a:xfrm>
            <a:off x="0" y="7132320"/>
            <a:ext cx="12192000" cy="3931920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Tekst opmaken</a:t>
            </a: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In het tekstkader zijn twee opmaakstijlen ingesteld, zodat je kunt variëren.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Dit zijn de stijlen waar je uit kunt kiezen: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‘Platte’ tekst: 22 pt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1: 22 pt, 10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2: 22 pt, 20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3: 22 pt italic, 30 mm ingesprongen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Je kiest een stijl door </a:t>
            </a:r>
            <a:r>
              <a:rPr lang="nl-NL" sz="1400" i="1" baseline="0" noProof="1">
                <a:latin typeface="+mn-lt"/>
                <a:cs typeface="Roboto" panose="02000000000000000000" pitchFamily="2" charset="0"/>
              </a:rPr>
              <a:t>aan het begin van een regel 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 [Tab] of [Shift]+[Tab] te drukken: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volgende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[Shift]+[Tab]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vorige</a:t>
            </a:r>
            <a:r>
              <a:rPr lang="nl-NL" sz="1400" i="0" u="none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>
              <a:lnSpc>
                <a:spcPct val="100000"/>
              </a:lnSpc>
            </a:pPr>
            <a:endParaRPr lang="nl-NL" sz="1400" b="1" u="none" kern="1200" noProof="1">
              <a:solidFill>
                <a:schemeClr val="accent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Achtergrondfoto invoegen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op de aanwijzingstekst uiterst rechtsonder.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ab </a:t>
            </a:r>
            <a:r>
              <a:rPr lang="nl-NL" sz="1400" b="1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Invoegen</a:t>
            </a:r>
            <a:r>
              <a:rPr lang="nl-NL" sz="1400" b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: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klik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Afbeeldingen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.</a:t>
            </a:r>
            <a:endParaRPr lang="nl-NL" sz="1400" b="1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Zoek vanuit je bestanden de gewenste foto op.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De foto vult de gehele achtergrond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vanuit het midden van de foto.</a:t>
            </a: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Achtergrondfoto in kader verplaatsen / zoomen</a:t>
            </a:r>
          </a:p>
          <a:p>
            <a:pPr>
              <a:lnSpc>
                <a:spcPct val="100000"/>
              </a:lnSpc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Nadat je een foto hebt gekozen kun je deze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via de functie ‘bijsnijden’ verplaatsen en in/uitzoomen binnen het kader: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rechtsonder op de foto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Opmaak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: klik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Bijsnijden</a:t>
            </a:r>
            <a:endParaRPr lang="nl-NL" sz="1400" b="0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Je kunt nu vergroten/verkleinen, in/uitzoomen en bijsnijden.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Als je klaar bent klik je ergens </a:t>
            </a:r>
            <a:r>
              <a:rPr lang="nl-NL" sz="1400" b="0" i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naast</a:t>
            </a:r>
            <a:r>
              <a:rPr lang="nl-NL" sz="1400" b="0" i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de foto.</a:t>
            </a:r>
            <a:endParaRPr lang="nl-NL" sz="1400" b="1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Andere</a:t>
            </a:r>
            <a:r>
              <a:rPr lang="nl-NL" sz="1400" b="1" u="none" kern="1200" baseline="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a</a:t>
            </a: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chtergrondfoto kiezen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met de </a:t>
            </a:r>
            <a:r>
              <a:rPr lang="nl-NL" sz="140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muisknop rechtsonder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de huidige foto.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Druk op [Delete] 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vervolg met de aanwijzingen bij ‘Achtergrondfoto invoegen’ hiernaast.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Soms moet je hierna de pagina ‘herstellen’: klik op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Start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Opnieuw instellen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</p:txBody>
      </p:sp>
      <p:sp>
        <p:nvSpPr>
          <p:cNvPr id="8" name="Foto: achtergrond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980000" tIns="5400000">
            <a:normAutofit/>
          </a:bodyPr>
          <a:lstStyle>
            <a:lvl1pPr algn="l">
              <a:lnSpc>
                <a:spcPct val="100000"/>
              </a:lnSpc>
              <a:defRPr sz="1400" b="0" i="1" baseline="0"/>
            </a:lvl1pPr>
          </a:lstStyle>
          <a:p>
            <a:r>
              <a:rPr lang="nl-NL" dirty="0"/>
              <a:t>Om een foto in te voegen: klik hier en &gt;Invoegen &gt;Afbeeldingen</a:t>
            </a:r>
          </a:p>
        </p:txBody>
      </p:sp>
      <p:sp>
        <p:nvSpPr>
          <p:cNvPr id="11" name="Logo wit"/>
          <p:cNvSpPr>
            <a:spLocks noGrp="1"/>
          </p:cNvSpPr>
          <p:nvPr>
            <p:ph type="body" sz="quarter" idx="14" hasCustomPrompt="1"/>
          </p:nvPr>
        </p:nvSpPr>
        <p:spPr>
          <a:xfrm>
            <a:off x="11242800" y="0"/>
            <a:ext cx="950400" cy="5076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3" name="Foto: overlay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0983600" cy="64116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5" name="Foto: rond"/>
          <p:cNvSpPr>
            <a:spLocks noGrp="1"/>
          </p:cNvSpPr>
          <p:nvPr>
            <p:ph type="pic" sz="quarter" idx="16" hasCustomPrompt="1"/>
          </p:nvPr>
        </p:nvSpPr>
        <p:spPr>
          <a:xfrm>
            <a:off x="8454099" y="1608308"/>
            <a:ext cx="3555659" cy="3555659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algn="ctr">
              <a:lnSpc>
                <a:spcPts val="2400"/>
              </a:lnSpc>
              <a:defRPr sz="1800" b="0" baseline="0">
                <a:latin typeface="+mn-lt"/>
              </a:defRPr>
            </a:lvl1pPr>
          </a:lstStyle>
          <a:p>
            <a:r>
              <a:rPr lang="nl-NL" dirty="0"/>
              <a:t>Optioneel: klik op het pictogram hieronder om een ronde foto te plaatsen</a:t>
            </a:r>
          </a:p>
        </p:txBody>
      </p:sp>
      <p:sp>
        <p:nvSpPr>
          <p:cNvPr id="10" name="Lijn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720000"/>
            <a:ext cx="11617200" cy="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7" name="Tekst: 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9" name="Tekst: ondertitel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68438"/>
            <a:ext cx="9522000" cy="4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dirty="0"/>
              <a:t>Klik om een ondertitel te maken.</a:t>
            </a:r>
          </a:p>
        </p:txBody>
      </p:sp>
      <p:sp>
        <p:nvSpPr>
          <p:cNvPr id="14" name="Tekst: inhoud"/>
          <p:cNvSpPr>
            <a:spLocks noGrp="1"/>
          </p:cNvSpPr>
          <p:nvPr>
            <p:ph type="body" sz="quarter" idx="11"/>
          </p:nvPr>
        </p:nvSpPr>
        <p:spPr>
          <a:xfrm>
            <a:off x="576000" y="2494800"/>
            <a:ext cx="10368000" cy="3848400"/>
          </a:xfrm>
        </p:spPr>
        <p:txBody>
          <a:bodyPr/>
          <a:lstStyle>
            <a:lvl2pPr marL="342900" indent="-342900">
              <a:buClrTx/>
              <a:buSzPct val="100000"/>
              <a:buFont typeface="Roboto" panose="02000000000000000000" pitchFamily="2" charset="0"/>
              <a:buChar char="–"/>
              <a:defRPr/>
            </a:lvl2pPr>
            <a:lvl3pPr marL="720000">
              <a:defRPr/>
            </a:lvl3pPr>
            <a:lvl4pPr marL="1080000">
              <a:defRPr/>
            </a:lvl4pPr>
            <a:lvl5pPr marL="1440000"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653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elichting"/>
          <p:cNvSpPr txBox="1"/>
          <p:nvPr userDrawn="1"/>
        </p:nvSpPr>
        <p:spPr>
          <a:xfrm>
            <a:off x="0" y="7132320"/>
            <a:ext cx="12192000" cy="3931920"/>
          </a:xfrm>
          <a:prstGeom prst="rect">
            <a:avLst/>
          </a:prstGeom>
          <a:noFill/>
        </p:spPr>
        <p:txBody>
          <a:bodyPr wrap="square" lIns="0" tIns="0" rIns="0" bIns="0" numCol="2" spcCol="28800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400" b="1" baseline="0" noProof="1">
                <a:solidFill>
                  <a:schemeClr val="accent1"/>
                </a:solidFill>
                <a:latin typeface="+mn-lt"/>
                <a:cs typeface="Roboto" panose="02000000000000000000" pitchFamily="2" charset="0"/>
              </a:rPr>
              <a:t>Tekst opmaken</a:t>
            </a: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In het tekstkader zijn twee opmaakstijlen ingesteld, zodat je kunt variëren.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Dit zijn de stijlen waar je uit kunt kiezen: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‘Platte’ tekst: 22 pt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1: 22 pt, 10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2: 22 pt, 20 mm ingesprongen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Opsomming niveau 3: 22 pt italic, 30 mm ingesprongen</a:t>
            </a:r>
          </a:p>
          <a:p>
            <a:pPr>
              <a:lnSpc>
                <a:spcPct val="100000"/>
              </a:lnSpc>
            </a:pPr>
            <a:endParaRPr lang="nl-NL" sz="1400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Je kiest een stijl door </a:t>
            </a:r>
            <a:r>
              <a:rPr lang="nl-NL" sz="1400" i="1" baseline="0" noProof="1">
                <a:latin typeface="+mn-lt"/>
                <a:cs typeface="Roboto" panose="02000000000000000000" pitchFamily="2" charset="0"/>
              </a:rPr>
              <a:t>aan het begin van een regel 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op [Tab] of [Shift]+[Tab] te drukken: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volgende</a:t>
            </a:r>
            <a:r>
              <a:rPr lang="nl-NL" sz="1400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aseline="0" noProof="1">
                <a:latin typeface="+mn-lt"/>
                <a:cs typeface="Roboto" panose="02000000000000000000" pitchFamily="2" charset="0"/>
              </a:rPr>
              <a:t>Met [Shift]+[Tab] kies je de </a:t>
            </a:r>
            <a:r>
              <a:rPr lang="nl-NL" sz="1400" u="sng" baseline="0" noProof="1">
                <a:latin typeface="+mn-lt"/>
                <a:cs typeface="Roboto" panose="02000000000000000000" pitchFamily="2" charset="0"/>
              </a:rPr>
              <a:t>vorige</a:t>
            </a:r>
            <a:r>
              <a:rPr lang="nl-NL" sz="1400" i="0" u="none" baseline="0" noProof="1">
                <a:latin typeface="+mn-lt"/>
                <a:cs typeface="Roboto" panose="02000000000000000000" pitchFamily="2" charset="0"/>
              </a:rPr>
              <a:t> tekststijl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400" i="0" u="none" baseline="0" noProof="1">
              <a:latin typeface="+mn-lt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links invoegen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op de aanwijzingstekst uiterst linksonder.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ab </a:t>
            </a:r>
            <a:r>
              <a:rPr lang="nl-NL" sz="1400" b="1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Invoegen</a:t>
            </a:r>
            <a:r>
              <a:rPr lang="nl-NL" sz="1400" b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: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klik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Afbeeldingen</a:t>
            </a: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.</a:t>
            </a:r>
            <a:endParaRPr lang="nl-NL" sz="1400" b="1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Zoek vanuit je bestanden de gewenste foto op.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De foto vult het kader vanuit het midden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van de foto.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lin kader verplaatsen / zoomen</a:t>
            </a:r>
          </a:p>
          <a:p>
            <a:pPr>
              <a:lnSpc>
                <a:spcPct val="100000"/>
              </a:lnSpc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Nadat je een foto hebt gekozen kun je deze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via de functie ‘bijsnijden’ verplaatsen en in/uitzoomen binnen het kader: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linksonder op de foto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Opmaak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: klik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Bijsnijden</a:t>
            </a:r>
            <a:endParaRPr lang="nl-NL" sz="1400" b="0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Je kunt nu vergroten/verkleinen, in/uitzoomen en bijsnijden.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b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Als je klaar bent klik je ergens </a:t>
            </a:r>
            <a:r>
              <a:rPr lang="nl-NL" sz="1400" b="0" i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naast</a:t>
            </a:r>
            <a:r>
              <a:rPr lang="nl-NL" sz="1400" b="0" i="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de foto.</a:t>
            </a:r>
            <a:endParaRPr lang="nl-NL" sz="1400" b="1" kern="1200" baseline="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Andere</a:t>
            </a:r>
            <a:r>
              <a:rPr lang="nl-NL" sz="1400" b="1" u="none" kern="1200" baseline="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</a:t>
            </a:r>
            <a:r>
              <a:rPr lang="nl-NL" sz="1400" b="1" u="none" kern="1200" noProof="1">
                <a:solidFill>
                  <a:schemeClr val="accent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foto kiezen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Klik met de </a:t>
            </a:r>
            <a:r>
              <a:rPr lang="nl-NL" sz="140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muisknop linksonder</a:t>
            </a: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de huidige foto.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Druk op [Delete] 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vervolg met de aanwijzingen bij ‘Foto links invoegen’ hiernaast.</a:t>
            </a:r>
          </a:p>
          <a:p>
            <a:pPr marL="342900" indent="-34290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Soms moet je hierna de pagina ‘herstellen’: klik op tab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Start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 op </a:t>
            </a:r>
            <a:r>
              <a:rPr lang="nl-NL" sz="1400" b="1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Opnieuw instellen</a:t>
            </a:r>
            <a:r>
              <a:rPr lang="nl-NL" sz="1400" kern="1200" baseline="0" noProof="1">
                <a:solidFill>
                  <a:schemeClr val="tx1"/>
                </a:solidFill>
                <a:effectLst/>
                <a:latin typeface="+mn-lt"/>
                <a:ea typeface="+mn-ea"/>
                <a:cs typeface="Roboto" panose="02000000000000000000" pitchFamily="2" charset="0"/>
              </a:rPr>
              <a:t>.</a:t>
            </a: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400" kern="1200" noProof="1">
              <a:solidFill>
                <a:schemeClr val="tx1"/>
              </a:solidFill>
              <a:effectLst/>
              <a:latin typeface="+mn-lt"/>
              <a:ea typeface="+mn-ea"/>
              <a:cs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1400" i="0" u="none" baseline="0" noProof="1">
              <a:latin typeface="+mn-lt"/>
              <a:cs typeface="Roboto" panose="02000000000000000000" pitchFamily="2" charset="0"/>
            </a:endParaRPr>
          </a:p>
        </p:txBody>
      </p:sp>
      <p:sp>
        <p:nvSpPr>
          <p:cNvPr id="8" name="Foto: achtergrond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58964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tIns="5760000" rIns="720000">
            <a:normAutofit/>
          </a:bodyPr>
          <a:lstStyle>
            <a:lvl1pPr algn="l">
              <a:lnSpc>
                <a:spcPct val="100000"/>
              </a:lnSpc>
              <a:defRPr sz="1400" b="0" i="1" baseline="0"/>
            </a:lvl1pPr>
          </a:lstStyle>
          <a:p>
            <a:r>
              <a:rPr lang="nl-NL" dirty="0"/>
              <a:t>Om een foto in te voegen: klik hier en &gt;Invoegen &gt;Afbeeldingen</a:t>
            </a:r>
          </a:p>
        </p:txBody>
      </p:sp>
      <p:pic>
        <p:nvPicPr>
          <p:cNvPr id="14" name="Logo kleu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5"/>
          </a:xfrm>
          <a:prstGeom prst="rect">
            <a:avLst/>
          </a:prstGeom>
        </p:spPr>
      </p:pic>
      <p:sp>
        <p:nvSpPr>
          <p:cNvPr id="15" name="Foto: rond"/>
          <p:cNvSpPr>
            <a:spLocks noGrp="1"/>
          </p:cNvSpPr>
          <p:nvPr>
            <p:ph type="pic" sz="quarter" idx="16" hasCustomPrompt="1"/>
          </p:nvPr>
        </p:nvSpPr>
        <p:spPr>
          <a:xfrm>
            <a:off x="541355" y="2004261"/>
            <a:ext cx="3555659" cy="3555659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algn="ctr">
              <a:lnSpc>
                <a:spcPts val="2400"/>
              </a:lnSpc>
              <a:defRPr sz="1800" b="0" baseline="0">
                <a:latin typeface="+mn-lt"/>
              </a:defRPr>
            </a:lvl1pPr>
          </a:lstStyle>
          <a:p>
            <a:r>
              <a:rPr lang="nl-NL" dirty="0"/>
              <a:t>Optioneel: klik op het pictogram hieronder om een ronde foto te plaatsen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48000" y="0"/>
            <a:ext cx="1188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10" name="Lijn"/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720000"/>
            <a:ext cx="11617200" cy="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nl-NL" dirty="0"/>
              <a:t>‘</a:t>
            </a:r>
          </a:p>
        </p:txBody>
      </p:sp>
      <p:sp>
        <p:nvSpPr>
          <p:cNvPr id="3" name="Tekst: titel"/>
          <p:cNvSpPr>
            <a:spLocks noGrp="1"/>
          </p:cNvSpPr>
          <p:nvPr>
            <p:ph type="title" hasCustomPrompt="1"/>
          </p:nvPr>
        </p:nvSpPr>
        <p:spPr>
          <a:xfrm>
            <a:off x="4802934" y="821309"/>
            <a:ext cx="7059845" cy="705321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9" name="Tekst: ondertitel"/>
          <p:cNvSpPr>
            <a:spLocks noGrp="1"/>
          </p:cNvSpPr>
          <p:nvPr>
            <p:ph type="body" sz="quarter" idx="10" hasCustomPrompt="1"/>
          </p:nvPr>
        </p:nvSpPr>
        <p:spPr>
          <a:xfrm>
            <a:off x="4802860" y="1468438"/>
            <a:ext cx="7059097" cy="485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Ondertitel</a:t>
            </a:r>
          </a:p>
        </p:txBody>
      </p:sp>
      <p:sp>
        <p:nvSpPr>
          <p:cNvPr id="11" name="Tekst: inhoud"/>
          <p:cNvSpPr>
            <a:spLocks noGrp="1"/>
          </p:cNvSpPr>
          <p:nvPr>
            <p:ph type="body" sz="quarter" idx="11"/>
          </p:nvPr>
        </p:nvSpPr>
        <p:spPr>
          <a:xfrm>
            <a:off x="4802859" y="2494800"/>
            <a:ext cx="7059097" cy="3848400"/>
          </a:xfrm>
        </p:spPr>
        <p:txBody>
          <a:bodyPr/>
          <a:lstStyle>
            <a:lvl2pPr marL="342900" indent="-342900">
              <a:buClrTx/>
              <a:buSzPct val="100000"/>
              <a:buFont typeface="Roboto" panose="02000000000000000000" pitchFamily="2" charset="0"/>
              <a:buChar char="–"/>
              <a:defRPr/>
            </a:lvl2pPr>
            <a:lvl3pPr marL="720000">
              <a:defRPr/>
            </a:lvl3pPr>
            <a:lvl4pPr marL="1080000">
              <a:defRPr/>
            </a:lvl4pPr>
            <a:lvl5pPr marL="1440000"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8020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ccolad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10" y="284"/>
            <a:ext cx="1231290" cy="6857433"/>
          </a:xfrm>
          <a:prstGeom prst="rect">
            <a:avLst/>
          </a:prstGeom>
        </p:spPr>
      </p:pic>
      <p:pic>
        <p:nvPicPr>
          <p:cNvPr id="12" name="Logo wit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6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1" name="Lijn"/>
          <p:cNvCxnSpPr/>
          <p:nvPr userDrawn="1"/>
        </p:nvCxnSpPr>
        <p:spPr>
          <a:xfrm>
            <a:off x="576000" y="720000"/>
            <a:ext cx="1161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76000" y="884809"/>
            <a:ext cx="10366320" cy="4944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ekst"/>
          <p:cNvSpPr>
            <a:spLocks noGrp="1"/>
          </p:cNvSpPr>
          <p:nvPr>
            <p:ph type="body" idx="1"/>
          </p:nvPr>
        </p:nvSpPr>
        <p:spPr>
          <a:xfrm>
            <a:off x="576000" y="2496185"/>
            <a:ext cx="10366320" cy="38497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0841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0" r:id="rId3"/>
    <p:sldLayoutId id="2147483679" r:id="rId4"/>
    <p:sldLayoutId id="2147483656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600"/>
        </a:lnSpc>
        <a:spcBef>
          <a:spcPts val="0"/>
        </a:spcBef>
        <a:buClr>
          <a:schemeClr val="bg1"/>
        </a:buClr>
        <a:buSzPct val="25000"/>
        <a:buFont typeface="Roboto" panose="020B0504020203020204" pitchFamily="34" charset="0"/>
        <a:buChar char="'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ts val="3600"/>
        </a:lnSpc>
        <a:spcBef>
          <a:spcPts val="0"/>
        </a:spcBef>
        <a:buClr>
          <a:schemeClr val="tx1"/>
        </a:buClr>
        <a:buSzPct val="100000"/>
        <a:buFont typeface="Roboto" panose="02000000000000000000" pitchFamily="2" charset="0"/>
        <a:buChar char="–"/>
        <a:defRPr lang="nl-NL" sz="2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00000000000000000" pitchFamily="2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B0504020203020204" pitchFamily="34" charset="0"/>
        <a:buChar char="–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B0504020203020204" pitchFamily="34" charset="0"/>
        <a:buChar char="–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76000" y="821309"/>
            <a:ext cx="9520500" cy="70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cxnSp>
        <p:nvCxnSpPr>
          <p:cNvPr id="11" name="Lijn"/>
          <p:cNvCxnSpPr/>
          <p:nvPr userDrawn="1"/>
        </p:nvCxnSpPr>
        <p:spPr>
          <a:xfrm>
            <a:off x="576000" y="720000"/>
            <a:ext cx="1161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 wit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6"/>
          </a:xfrm>
          <a:prstGeom prst="rect">
            <a:avLst/>
          </a:prstGeom>
        </p:spPr>
      </p:pic>
      <p:sp>
        <p:nvSpPr>
          <p:cNvPr id="6" name="Tekst"/>
          <p:cNvSpPr>
            <a:spLocks noGrp="1"/>
          </p:cNvSpPr>
          <p:nvPr>
            <p:ph type="body" idx="1"/>
          </p:nvPr>
        </p:nvSpPr>
        <p:spPr>
          <a:xfrm>
            <a:off x="576000" y="2496185"/>
            <a:ext cx="10366320" cy="38497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6661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80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sz="4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600"/>
        </a:lnSpc>
        <a:spcBef>
          <a:spcPts val="0"/>
        </a:spcBef>
        <a:buClr>
          <a:schemeClr val="bg1"/>
        </a:buClr>
        <a:buSzPct val="25000"/>
        <a:buFont typeface="Roboto" panose="020B0504020203020204" pitchFamily="34" charset="0"/>
        <a:buChar char="'"/>
        <a:defRPr lang="nl-NL" sz="2200" b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3600"/>
        </a:lnSpc>
        <a:spcBef>
          <a:spcPts val="0"/>
        </a:spcBef>
        <a:buClr>
          <a:schemeClr val="bg1"/>
        </a:buClr>
        <a:buSzPct val="25000"/>
        <a:buFont typeface="Roboto" panose="020B0504020203020204" pitchFamily="34" charset="0"/>
        <a:buChar char="'"/>
        <a:defRPr lang="nl-NL" sz="2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B0504020203020204" pitchFamily="34" charset="0"/>
        <a:buChar char="–"/>
        <a:defRPr lang="nl-NL" sz="2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B0504020203020204" pitchFamily="34" charset="0"/>
        <a:buChar char="–"/>
        <a:defRPr lang="nl-NL" sz="2200" i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B0504020203020204" pitchFamily="34" charset="0"/>
        <a:buChar char="–"/>
        <a:defRPr lang="nl-NL" sz="2200" i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 wit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800" y="0"/>
            <a:ext cx="950897" cy="505926"/>
          </a:xfrm>
          <a:prstGeom prst="rect">
            <a:avLst/>
          </a:prstGeom>
        </p:spPr>
      </p:pic>
      <p:cxnSp>
        <p:nvCxnSpPr>
          <p:cNvPr id="11" name="Lijn"/>
          <p:cNvCxnSpPr/>
          <p:nvPr userDrawn="1"/>
        </p:nvCxnSpPr>
        <p:spPr>
          <a:xfrm>
            <a:off x="576000" y="720000"/>
            <a:ext cx="1161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76000" y="885600"/>
            <a:ext cx="9520500" cy="461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7" name="Tekst"/>
          <p:cNvSpPr>
            <a:spLocks noGrp="1"/>
          </p:cNvSpPr>
          <p:nvPr>
            <p:ph type="body" idx="1"/>
          </p:nvPr>
        </p:nvSpPr>
        <p:spPr>
          <a:xfrm>
            <a:off x="576000" y="2496185"/>
            <a:ext cx="10366320" cy="38497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294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74" r:id="rId3"/>
    <p:sldLayoutId id="2147483675" r:id="rId4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600"/>
        </a:lnSpc>
        <a:spcBef>
          <a:spcPts val="0"/>
        </a:spcBef>
        <a:buClr>
          <a:schemeClr val="bg1"/>
        </a:buClr>
        <a:buSzPct val="25000"/>
        <a:buFont typeface="Roboto" panose="020B0504020203020204" pitchFamily="34" charset="0"/>
        <a:buChar char="'"/>
        <a:defRPr lang="nl-NL" sz="2200" b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lnSpc>
          <a:spcPts val="3600"/>
        </a:lnSpc>
        <a:spcBef>
          <a:spcPts val="0"/>
        </a:spcBef>
        <a:buClrTx/>
        <a:buSzPct val="100000"/>
        <a:buFont typeface="Roboto" panose="02000000000000000000" pitchFamily="2" charset="0"/>
        <a:buChar char="–"/>
        <a:defRPr lang="nl-NL" sz="2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B0504020203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B0504020203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ts val="3600"/>
        </a:lnSpc>
        <a:spcBef>
          <a:spcPts val="0"/>
        </a:spcBef>
        <a:buFont typeface="Roboto" panose="020B0504020203020204" pitchFamily="34" charset="0"/>
        <a:buChar char="–"/>
        <a:defRPr sz="2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fr/thumb/1/12/Geothermie.jpg/250px-Geothermie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13 oktober 2021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Ir. Dick van ‘t Slot MBE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2"/>
          </p:nvPr>
        </p:nvSpPr>
        <p:spPr/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F3DA691-F3FA-429D-9C8C-9EF9A4A75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95295"/>
              </p:ext>
            </p:extLst>
          </p:nvPr>
        </p:nvGraphicFramePr>
        <p:xfrm>
          <a:off x="5314615" y="1741701"/>
          <a:ext cx="6835160" cy="506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ekening" r:id="rId3" imgW="6343989" imgH="4705572" progId="WPDraw30.Drawing">
                  <p:embed/>
                </p:oleObj>
              </mc:Choice>
              <mc:Fallback>
                <p:oleObj name="Tekening" r:id="rId3" imgW="6343989" imgH="4705572" progId="WPDraw30.Drawing">
                  <p:embed/>
                  <p:pic>
                    <p:nvPicPr>
                      <p:cNvPr id="8196" name="Object 6">
                        <a:extLst>
                          <a:ext uri="{FF2B5EF4-FFF2-40B4-BE49-F238E27FC236}">
                            <a16:creationId xmlns:a16="http://schemas.microsoft.com/office/drawing/2014/main" id="{D8C1D200-612C-44F2-9E87-FE8546DC6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615" y="1741701"/>
                        <a:ext cx="6835160" cy="506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Warmteopslag in de bodem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GOO Special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25000" lnSpcReduction="2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25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B2968-1426-4487-A99C-975DB967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Techniek: geothermie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8A617E-24DF-4740-8F35-0701A1902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Warmte uit diepe aardlaag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9B7AC1-B4DF-4565-B573-B1E597B400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Warmte uit diepe aardlaag (&gt;2 km); geen opslag!</a:t>
            </a:r>
          </a:p>
          <a:p>
            <a:pPr lvl="1"/>
            <a:r>
              <a:rPr lang="nl-NL" dirty="0"/>
              <a:t>Temperaturen: 60- 100 °C</a:t>
            </a:r>
          </a:p>
          <a:p>
            <a:pPr lvl="1"/>
            <a:r>
              <a:rPr lang="nl-NL" dirty="0"/>
              <a:t>Koeling eventueel mogelijk met absorptiekoeling</a:t>
            </a:r>
          </a:p>
          <a:p>
            <a:pPr lvl="1"/>
            <a:r>
              <a:rPr lang="nl-NL" dirty="0"/>
              <a:t>Ook elektriciteitsopwekking is technisch mogelijk</a:t>
            </a:r>
          </a:p>
          <a:p>
            <a:pPr lvl="1"/>
            <a:r>
              <a:rPr lang="nl-NL" dirty="0"/>
              <a:t>Inzet: collectief (&gt; 6 MW); vooral woningen en kassen</a:t>
            </a:r>
          </a:p>
          <a:p>
            <a:pPr lvl="1"/>
            <a:r>
              <a:rPr lang="nl-NL" dirty="0"/>
              <a:t>Bevoegd gezag: </a:t>
            </a:r>
          </a:p>
          <a:p>
            <a:pPr lvl="2"/>
            <a:r>
              <a:rPr lang="nl-NL" dirty="0"/>
              <a:t>Ministerie EZ (mijnbouwwet)</a:t>
            </a:r>
          </a:p>
          <a:p>
            <a:pPr lvl="2"/>
            <a:r>
              <a:rPr lang="nl-NL" dirty="0"/>
              <a:t>Ook lokale vergunningen nodig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pic>
        <p:nvPicPr>
          <p:cNvPr id="6" name="Picture 1028" descr="http://upload.wikimedia.org/wikipedia/fr/thumb/1/12/Geothermie.jpg/250px-Geothermie.jpg">
            <a:extLst>
              <a:ext uri="{FF2B5EF4-FFF2-40B4-BE49-F238E27FC236}">
                <a16:creationId xmlns:a16="http://schemas.microsoft.com/office/drawing/2014/main" id="{81C5C7B6-5C42-4E01-B1ED-73A97F79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116" y="3221705"/>
            <a:ext cx="3454304" cy="34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J:\POSTBUS\Klembord01.jpg">
            <a:extLst>
              <a:ext uri="{FF2B5EF4-FFF2-40B4-BE49-F238E27FC236}">
                <a16:creationId xmlns:a16="http://schemas.microsoft.com/office/drawing/2014/main" id="{8C3D375C-4123-408C-9764-4B25E2BFC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1952" b="51899"/>
          <a:stretch/>
        </p:blipFill>
        <p:spPr bwMode="auto">
          <a:xfrm>
            <a:off x="10256402" y="700538"/>
            <a:ext cx="1740017" cy="238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3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B2968-1426-4487-A99C-975DB967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Techniek: hoog temperatuur opslag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8A617E-24DF-4740-8F35-0701A1902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Warmte opslaan in diepe aardlaag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9B7AC1-B4DF-4565-B573-B1E597B400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Warmte opslaan in diepe aardlagen </a:t>
            </a:r>
            <a:r>
              <a:rPr lang="nl-NL" dirty="0">
                <a:sym typeface="Wingdings" panose="05000000000000000000" pitchFamily="2" charset="2"/>
              </a:rPr>
              <a:t> minder verliezen</a:t>
            </a:r>
            <a:endParaRPr lang="nl-NL" dirty="0"/>
          </a:p>
          <a:p>
            <a:pPr lvl="1"/>
            <a:r>
              <a:rPr lang="nl-NL" dirty="0"/>
              <a:t>Temperaturen: 40-80°C (afhankelijk van diepte)</a:t>
            </a:r>
          </a:p>
          <a:p>
            <a:pPr lvl="1"/>
            <a:r>
              <a:rPr lang="nl-NL" dirty="0"/>
              <a:t>Financieel lastig: diepte nodig voor temperatuur</a:t>
            </a:r>
          </a:p>
          <a:p>
            <a:pPr lvl="1"/>
            <a:r>
              <a:rPr lang="nl-NL" dirty="0"/>
              <a:t>Inzet: collectie/grootschalig </a:t>
            </a:r>
            <a:r>
              <a:rPr lang="nl-NL" dirty="0" err="1"/>
              <a:t>ivm</a:t>
            </a:r>
            <a:r>
              <a:rPr lang="nl-NL" dirty="0"/>
              <a:t> verliezen</a:t>
            </a:r>
          </a:p>
          <a:p>
            <a:pPr lvl="1"/>
            <a:r>
              <a:rPr lang="nl-NL" dirty="0"/>
              <a:t>Bevoegd gezag: </a:t>
            </a:r>
          </a:p>
          <a:p>
            <a:pPr lvl="2"/>
            <a:r>
              <a:rPr lang="nl-NL" dirty="0"/>
              <a:t>Afhankelijk van diepte (500 meter is </a:t>
            </a:r>
            <a:br>
              <a:rPr lang="nl-NL" dirty="0"/>
            </a:br>
            <a:r>
              <a:rPr lang="nl-NL" dirty="0"/>
              <a:t>grens mijnbouwwet)</a:t>
            </a:r>
          </a:p>
          <a:p>
            <a:pPr lvl="2"/>
            <a:r>
              <a:rPr lang="nl-NL" dirty="0"/>
              <a:t>Vergunningen lastig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69C4DD2-638C-432A-B61A-11D79DF63199}"/>
              </a:ext>
            </a:extLst>
          </p:cNvPr>
          <p:cNvGrpSpPr/>
          <p:nvPr/>
        </p:nvGrpSpPr>
        <p:grpSpPr>
          <a:xfrm>
            <a:off x="6096000" y="4262959"/>
            <a:ext cx="5903089" cy="2558005"/>
            <a:chOff x="5845215" y="4262959"/>
            <a:chExt cx="5903089" cy="255800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25026BA5-4B17-4068-A0E0-B0CA56509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131" t="27637" r="9817" b="35232"/>
            <a:stretch/>
          </p:blipFill>
          <p:spPr>
            <a:xfrm>
              <a:off x="5856790" y="4262959"/>
              <a:ext cx="5891514" cy="2558005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229CEBD6-5BB0-447F-A39E-6509B5832EB3}"/>
                </a:ext>
              </a:extLst>
            </p:cNvPr>
            <p:cNvSpPr txBox="1"/>
            <p:nvPr/>
          </p:nvSpPr>
          <p:spPr>
            <a:xfrm>
              <a:off x="5845215" y="6497941"/>
              <a:ext cx="13542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Bron: IF/KWR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99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645B0-B059-445A-9ADC-CF1A2064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Opslag in kruipruimtezakken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E1BA78-16AE-45FC-8DA7-913D8DB5E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Geïsoleerde opslag onder de vloer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7A5794-F32F-48EF-B135-9F3F62346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Geïsoleerde zakken, modulair systeem</a:t>
            </a:r>
          </a:p>
          <a:p>
            <a:pPr lvl="1"/>
            <a:r>
              <a:rPr lang="nl-NL" dirty="0"/>
              <a:t>Opslag van warmte uit duurzame bron (bijvoorbeeld zonnecollector)</a:t>
            </a:r>
          </a:p>
          <a:p>
            <a:pPr lvl="1"/>
            <a:r>
              <a:rPr lang="nl-NL" dirty="0"/>
              <a:t>Individueel systeem per woning</a:t>
            </a:r>
          </a:p>
          <a:p>
            <a:pPr lvl="1"/>
            <a:r>
              <a:rPr lang="nl-NL" dirty="0"/>
              <a:t>Groot opslagvolume nodig: 100% dekking </a:t>
            </a:r>
            <a:r>
              <a:rPr lang="nl-NL" dirty="0">
                <a:sym typeface="Wingdings" panose="05000000000000000000" pitchFamily="2" charset="2"/>
              </a:rPr>
              <a:t> &gt; 100 m</a:t>
            </a:r>
            <a:r>
              <a:rPr lang="nl-NL" baseline="30000" dirty="0">
                <a:sym typeface="Wingdings" panose="05000000000000000000" pitchFamily="2" charset="2"/>
              </a:rPr>
              <a:t>3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Vergunningen: geen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Beperkte gebruikservaring</a:t>
            </a:r>
          </a:p>
          <a:p>
            <a:pPr marL="0" lvl="1" indent="0">
              <a:buNone/>
            </a:pPr>
            <a:endParaRPr lang="nl-NL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47C0E57-2A33-43B9-B642-30EBD07C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4" y="4039565"/>
            <a:ext cx="47805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4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645B0-B059-445A-9ADC-CF1A2064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Collectieve opslag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E1BA78-16AE-45FC-8DA7-913D8DB5E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Geïsoleerde opslag onder de vloer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7A5794-F32F-48EF-B135-9F3F62346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00" y="2494800"/>
            <a:ext cx="6947544" cy="3848400"/>
          </a:xfrm>
        </p:spPr>
        <p:txBody>
          <a:bodyPr/>
          <a:lstStyle/>
          <a:p>
            <a:pPr lvl="1"/>
            <a:r>
              <a:rPr lang="nl-NL" dirty="0"/>
              <a:t>Gebouwde, geïsoleerde opslagruimte</a:t>
            </a:r>
          </a:p>
          <a:p>
            <a:pPr lvl="1"/>
            <a:r>
              <a:rPr lang="nl-NL" dirty="0"/>
              <a:t>Voorbeelden: </a:t>
            </a:r>
            <a:r>
              <a:rPr lang="nl-NL" dirty="0" err="1"/>
              <a:t>Ecovat</a:t>
            </a:r>
            <a:r>
              <a:rPr lang="nl-NL" dirty="0"/>
              <a:t>, </a:t>
            </a:r>
            <a:r>
              <a:rPr lang="nl-NL" dirty="0" err="1"/>
              <a:t>HoCoSto</a:t>
            </a:r>
            <a:endParaRPr lang="nl-NL" dirty="0"/>
          </a:p>
          <a:p>
            <a:pPr lvl="1"/>
            <a:r>
              <a:rPr lang="nl-NL" dirty="0"/>
              <a:t>Opslag van warmte uit duurzame bron (bijvoorbeeld zonnecollector, geothermie, power </a:t>
            </a:r>
            <a:r>
              <a:rPr lang="nl-NL" dirty="0" err="1"/>
              <a:t>to</a:t>
            </a:r>
            <a:r>
              <a:rPr lang="nl-NL" dirty="0"/>
              <a:t> heat)</a:t>
            </a:r>
          </a:p>
          <a:p>
            <a:pPr lvl="1"/>
            <a:r>
              <a:rPr lang="nl-NL" dirty="0"/>
              <a:t>Collectief systeem </a:t>
            </a:r>
            <a:r>
              <a:rPr lang="nl-NL" dirty="0">
                <a:sym typeface="Wingdings" panose="05000000000000000000" pitchFamily="2" charset="2"/>
              </a:rPr>
              <a:t> &gt; 100 woningen</a:t>
            </a:r>
            <a:endParaRPr lang="nl-NL" dirty="0"/>
          </a:p>
          <a:p>
            <a:pPr lvl="1"/>
            <a:r>
              <a:rPr lang="nl-NL" dirty="0"/>
              <a:t>Groot opslagvolume mogelijk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Vergunningen: Omgevingsvergunning bouw</a:t>
            </a:r>
          </a:p>
          <a:p>
            <a:pPr marL="0" lvl="1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025243-AEAC-43E5-9AFB-A8E54BDA1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2" t="55394" r="48735" b="16213"/>
          <a:stretch/>
        </p:blipFill>
        <p:spPr>
          <a:xfrm>
            <a:off x="7697165" y="4757195"/>
            <a:ext cx="4085863" cy="1875100"/>
          </a:xfrm>
          <a:prstGeom prst="rect">
            <a:avLst/>
          </a:prstGeom>
        </p:spPr>
      </p:pic>
      <p:pic>
        <p:nvPicPr>
          <p:cNvPr id="8194" name="Picture 2" descr="Ondergrondse thermische seizoensopslag helpt pieken in net voorkomen">
            <a:extLst>
              <a:ext uri="{FF2B5EF4-FFF2-40B4-BE49-F238E27FC236}">
                <a16:creationId xmlns:a16="http://schemas.microsoft.com/office/drawing/2014/main" id="{3A4CE283-E3BB-4D70-A459-22840D855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 t="14102"/>
          <a:stretch/>
        </p:blipFill>
        <p:spPr bwMode="auto">
          <a:xfrm>
            <a:off x="7694271" y="1226916"/>
            <a:ext cx="4088757" cy="3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9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BA218-5CEA-4315-B2E8-222869AC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A6AE59-48D5-4A10-8405-23634676E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A8C958-ABE2-4425-82C2-730B1FA049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Potentie duurzame warmte (zon) is enorm</a:t>
            </a:r>
          </a:p>
          <a:p>
            <a:pPr lvl="1"/>
            <a:r>
              <a:rPr lang="nl-NL" dirty="0"/>
              <a:t>Aanbod duurzame energie (warmte) valt niet samen met de vraag</a:t>
            </a:r>
          </a:p>
          <a:p>
            <a:pPr lvl="1"/>
            <a:r>
              <a:rPr lang="nl-NL" dirty="0"/>
              <a:t>Opslag noodzakelijk</a:t>
            </a:r>
          </a:p>
          <a:p>
            <a:pPr lvl="1"/>
            <a:r>
              <a:rPr lang="nl-NL" dirty="0"/>
              <a:t>Technieken afhankelijk van opslagtemperatuur</a:t>
            </a:r>
          </a:p>
          <a:p>
            <a:pPr lvl="1"/>
            <a:r>
              <a:rPr lang="nl-NL" dirty="0"/>
              <a:t>Hoog temperatuuropslag al snel collectief</a:t>
            </a:r>
          </a:p>
          <a:p>
            <a:pPr lvl="1"/>
            <a:r>
              <a:rPr lang="nl-NL" dirty="0"/>
              <a:t>Laag temperatuur ook individueel mogelijk</a:t>
            </a:r>
          </a:p>
        </p:txBody>
      </p:sp>
    </p:spTree>
    <p:extLst>
      <p:ext uri="{BB962C8B-B14F-4D97-AF65-F5344CB8AC3E}">
        <p14:creationId xmlns:p14="http://schemas.microsoft.com/office/powerpoint/2010/main" val="145053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7439D-0445-4AA7-95DE-983C1D0D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9E1438-106C-4871-A9F9-342F3D4DA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Technieken warmteopslag in de bodem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EE881A-2ED5-4434-BFBD-54D21CF397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Motieven</a:t>
            </a:r>
          </a:p>
          <a:p>
            <a:pPr lvl="1"/>
            <a:r>
              <a:rPr lang="nl-NL" dirty="0"/>
              <a:t>Technieken</a:t>
            </a:r>
          </a:p>
          <a:p>
            <a:pPr lvl="2"/>
            <a:r>
              <a:rPr lang="nl-NL" dirty="0"/>
              <a:t>Techniek</a:t>
            </a:r>
          </a:p>
          <a:p>
            <a:pPr lvl="2"/>
            <a:r>
              <a:rPr lang="nl-NL" dirty="0"/>
              <a:t>Toepassing</a:t>
            </a:r>
          </a:p>
          <a:p>
            <a:pPr lvl="2"/>
            <a:r>
              <a:rPr lang="nl-NL" dirty="0"/>
              <a:t>Wettelijk kader</a:t>
            </a:r>
          </a:p>
          <a:p>
            <a:pPr lvl="1"/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152307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7A14806-AA79-4BEB-B313-CAD22610E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59097"/>
              </p:ext>
            </p:extLst>
          </p:nvPr>
        </p:nvGraphicFramePr>
        <p:xfrm>
          <a:off x="1974540" y="3584152"/>
          <a:ext cx="5740741" cy="304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Grafiek" r:id="rId4" imgW="6115157" imgH="3238405" progId="Excel.Chart.8">
                  <p:embed/>
                </p:oleObj>
              </mc:Choice>
              <mc:Fallback>
                <p:oleObj name="Grafiek" r:id="rId4" imgW="6115157" imgH="3238405" progId="Excel.Chart.8">
                  <p:embed/>
                  <p:pic>
                    <p:nvPicPr>
                      <p:cNvPr id="10244" name="Object 3">
                        <a:extLst>
                          <a:ext uri="{FF2B5EF4-FFF2-40B4-BE49-F238E27FC236}">
                            <a16:creationId xmlns:a16="http://schemas.microsoft.com/office/drawing/2014/main" id="{C70BB726-9B97-48E1-AC6E-D0E4B6F83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540" y="3584152"/>
                        <a:ext cx="5740741" cy="3041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435EC45-2F6F-4524-A61A-C4986863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Motieven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F02BC4-785C-44CE-8452-B65A280BA2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Motief bepaald budget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5E3EEF-F1D0-48D1-8F1F-A11798D55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1. Beschikbaarheid op tijd en plaats</a:t>
            </a:r>
          </a:p>
          <a:p>
            <a:r>
              <a:rPr lang="nl-NL" dirty="0"/>
              <a:t>2. Afvlakken van (dag/nacht) pieken</a:t>
            </a:r>
          </a:p>
          <a:p>
            <a:r>
              <a:rPr lang="nl-NL" dirty="0"/>
              <a:t>3. </a:t>
            </a:r>
            <a:r>
              <a:rPr lang="nl-NL" dirty="0" err="1"/>
              <a:t>Seizoensbuffering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63AE22DF-A2DC-4E66-AC4B-C4044DA75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10885"/>
              </p:ext>
            </p:extLst>
          </p:nvPr>
        </p:nvGraphicFramePr>
        <p:xfrm>
          <a:off x="8105645" y="3999020"/>
          <a:ext cx="3797603" cy="2485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ekening" r:id="rId6" imgW="7085865" imgH="4639028" progId="WPDraw30.Drawing">
                  <p:embed/>
                </p:oleObj>
              </mc:Choice>
              <mc:Fallback>
                <p:oleObj name="Tekening" r:id="rId6" imgW="7085865" imgH="4639028" progId="WPDraw30.Drawing">
                  <p:embed/>
                  <p:pic>
                    <p:nvPicPr>
                      <p:cNvPr id="8195" name="Object 5">
                        <a:extLst>
                          <a:ext uri="{FF2B5EF4-FFF2-40B4-BE49-F238E27FC236}">
                            <a16:creationId xmlns:a16="http://schemas.microsoft.com/office/drawing/2014/main" id="{35B0EF0F-1CAA-465D-AD1B-6063C1ED2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645" y="3999020"/>
                        <a:ext cx="3797603" cy="2485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AD33D88A-2ED3-4C13-9A1C-BBDDD5B08C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886" t="34532" r="26804" b="7194"/>
          <a:stretch/>
        </p:blipFill>
        <p:spPr>
          <a:xfrm>
            <a:off x="8620510" y="1014776"/>
            <a:ext cx="3282738" cy="27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6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E19D9-6F7B-4A51-975D-0F956E60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73E1C4-91DC-4AEB-8694-EF369918B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Lage temperatuur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278FCC-C6A9-446C-A229-63D24C95B5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Inzet in combinatie met een warmtepomp voor verwarming</a:t>
            </a:r>
          </a:p>
          <a:p>
            <a:pPr lvl="1"/>
            <a:r>
              <a:rPr lang="nl-NL" dirty="0"/>
              <a:t>Technieken:</a:t>
            </a:r>
          </a:p>
          <a:p>
            <a:pPr lvl="2"/>
            <a:r>
              <a:rPr lang="nl-NL" dirty="0"/>
              <a:t>Open bronnen</a:t>
            </a:r>
          </a:p>
          <a:p>
            <a:pPr lvl="2"/>
            <a:r>
              <a:rPr lang="nl-NL" dirty="0"/>
              <a:t>Gesloten bronnen</a:t>
            </a:r>
          </a:p>
          <a:p>
            <a:pPr lvl="2"/>
            <a:r>
              <a:rPr lang="nl-NL" dirty="0"/>
              <a:t>Oppervlaktewater</a:t>
            </a:r>
          </a:p>
          <a:p>
            <a:pPr lvl="2"/>
            <a:r>
              <a:rPr lang="nl-NL" dirty="0"/>
              <a:t>IJskelders</a:t>
            </a:r>
          </a:p>
          <a:p>
            <a:pPr lvl="1"/>
            <a:r>
              <a:rPr lang="nl-NL" dirty="0"/>
              <a:t>Voordeel: Relatief lage investering door ontbreken isolatie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43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490F5-0B50-43A9-9727-1CD1D9B3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Techniek: Open bron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F2194-FAC1-4995-877D-BEBED68D4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Energieopslag in watervoerende zandlaag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BEAF96-95E2-4AA0-9C80-A89B335B6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Groot vermogen uit 1 bron (700 kW)</a:t>
            </a:r>
          </a:p>
          <a:p>
            <a:pPr lvl="1"/>
            <a:r>
              <a:rPr lang="nl-NL" dirty="0"/>
              <a:t>Voor zowel warmte als koude</a:t>
            </a:r>
          </a:p>
          <a:p>
            <a:pPr lvl="1"/>
            <a:r>
              <a:rPr lang="nl-NL" dirty="0"/>
              <a:t>Temperaturen: 6-18 °C (koude en warme bron)</a:t>
            </a:r>
          </a:p>
          <a:p>
            <a:pPr lvl="1"/>
            <a:r>
              <a:rPr lang="nl-NL" dirty="0"/>
              <a:t>Inzet: Collectieve woningen en utiliteit</a:t>
            </a:r>
          </a:p>
          <a:p>
            <a:pPr lvl="1"/>
            <a:r>
              <a:rPr lang="nl-NL" dirty="0"/>
              <a:t>Provincie is bevoegd gezag:</a:t>
            </a:r>
          </a:p>
          <a:p>
            <a:pPr lvl="2"/>
            <a:r>
              <a:rPr lang="nl-NL" dirty="0"/>
              <a:t>Energiebalans</a:t>
            </a:r>
          </a:p>
          <a:p>
            <a:pPr lvl="2"/>
            <a:r>
              <a:rPr lang="nl-NL" dirty="0"/>
              <a:t>Wie het eerst komt….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F93936-D190-4B6A-9994-BC3031C34594}"/>
              </a:ext>
            </a:extLst>
          </p:cNvPr>
          <p:cNvGrpSpPr>
            <a:grpSpLocks/>
          </p:cNvGrpSpPr>
          <p:nvPr/>
        </p:nvGrpSpPr>
        <p:grpSpPr bwMode="auto">
          <a:xfrm>
            <a:off x="6875361" y="4027990"/>
            <a:ext cx="5082251" cy="2668568"/>
            <a:chOff x="2918" y="2884"/>
            <a:chExt cx="2506" cy="10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D05564-9E98-44DE-ADC4-D883D588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250"/>
              <a:ext cx="2400" cy="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Font typeface="Arial" panose="020B0604020202020204" pitchFamily="34" charset="0"/>
                <a:buChar char="•"/>
                <a:tabLst>
                  <a:tab pos="357188" algn="l"/>
                </a:tabLst>
                <a:defRPr sz="2400" b="1">
                  <a:solidFill>
                    <a:srgbClr val="333333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200"/>
                </a:spcBef>
                <a:buFont typeface="Arial" panose="020B0604020202020204" pitchFamily="34" charset="0"/>
                <a:buChar char="–"/>
                <a:tabLst>
                  <a:tab pos="714375" algn="l"/>
                </a:tabLst>
                <a:defRPr sz="2400">
                  <a:solidFill>
                    <a:srgbClr val="333333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Calibri" panose="020F0502020204030204" pitchFamily="34" charset="0"/>
                <a:buChar char="–"/>
                <a:tabLst>
                  <a:tab pos="1081088" algn="l"/>
                </a:tabLst>
                <a:defRPr sz="2000">
                  <a:solidFill>
                    <a:srgbClr val="333333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" name="Picture 6" descr="C:\MyFiles\Presentaties\Nieuwe map\koudeopslag.jpg">
              <a:extLst>
                <a:ext uri="{FF2B5EF4-FFF2-40B4-BE49-F238E27FC236}">
                  <a16:creationId xmlns:a16="http://schemas.microsoft.com/office/drawing/2014/main" id="{D8F578DB-7CF7-4ED8-9A47-8F13DEB6B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CFB"/>
                </a:clrFrom>
                <a:clrTo>
                  <a:srgbClr val="FEFC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2884"/>
              <a:ext cx="2506" cy="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211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490F5-0B50-43A9-9727-1CD1D9B3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Techniek: Gesloten bron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F2194-FAC1-4995-877D-BEBED68D4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(Verticale bodemwarmtewisselaar)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BEAF96-95E2-4AA0-9C80-A89B335B6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Vermogen afhankelijk van lengte </a:t>
            </a:r>
            <a:r>
              <a:rPr lang="nl-NL" dirty="0" err="1"/>
              <a:t>bodemlus</a:t>
            </a:r>
            <a:endParaRPr lang="nl-NL" dirty="0"/>
          </a:p>
          <a:p>
            <a:pPr lvl="1"/>
            <a:r>
              <a:rPr lang="nl-NL" dirty="0"/>
              <a:t>Voor zowel warmte als koude </a:t>
            </a:r>
          </a:p>
          <a:p>
            <a:pPr lvl="1"/>
            <a:r>
              <a:rPr lang="nl-NL" dirty="0"/>
              <a:t>Temperaturen: 4-18 °C, maar niet stabiel tijdens seizoen</a:t>
            </a:r>
          </a:p>
          <a:p>
            <a:pPr lvl="1"/>
            <a:r>
              <a:rPr lang="nl-NL" dirty="0"/>
              <a:t>Inzet: Individuele woningen en kleine utiliteit met beperkte koelvraag</a:t>
            </a:r>
          </a:p>
          <a:p>
            <a:pPr lvl="1"/>
            <a:r>
              <a:rPr lang="nl-NL" dirty="0"/>
              <a:t>Gemeente is bevoegd gezag:</a:t>
            </a:r>
          </a:p>
          <a:p>
            <a:pPr lvl="2"/>
            <a:r>
              <a:rPr lang="nl-NL" dirty="0" err="1"/>
              <a:t>Vergunningvrij</a:t>
            </a:r>
            <a:r>
              <a:rPr lang="nl-NL" dirty="0"/>
              <a:t>, tenzij</a:t>
            </a:r>
          </a:p>
          <a:p>
            <a:pPr lvl="2"/>
            <a:r>
              <a:rPr lang="nl-NL" dirty="0"/>
              <a:t>Interferentiegebied</a:t>
            </a:r>
          </a:p>
        </p:txBody>
      </p:sp>
      <p:pic>
        <p:nvPicPr>
          <p:cNvPr id="8" name="Picture 4" descr="http://www.airdeck.be/content/user/Image/Betonkernactivering/bodemwarmtewisselaar en bodemwarmtecollector.JPG">
            <a:extLst>
              <a:ext uri="{FF2B5EF4-FFF2-40B4-BE49-F238E27FC236}">
                <a16:creationId xmlns:a16="http://schemas.microsoft.com/office/drawing/2014/main" id="{B8BEECE4-CCC8-4D89-92EA-A1127DD68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1"/>
          <a:stretch/>
        </p:blipFill>
        <p:spPr bwMode="auto">
          <a:xfrm>
            <a:off x="7292050" y="4406584"/>
            <a:ext cx="4724842" cy="227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490F5-0B50-43A9-9727-1CD1D9B3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Techniek: Oppervlaktewater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F2194-FAC1-4995-877D-BEBED68D4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Opslag van warmte in diep water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BEAF96-95E2-4AA0-9C80-A89B335B6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Opslag alleen in diep, stilstaand water</a:t>
            </a:r>
          </a:p>
          <a:p>
            <a:pPr lvl="1"/>
            <a:r>
              <a:rPr lang="nl-NL" dirty="0"/>
              <a:t>Anders oppervlaktewater als bron</a:t>
            </a:r>
          </a:p>
          <a:p>
            <a:pPr lvl="1"/>
            <a:r>
              <a:rPr lang="nl-NL" dirty="0"/>
              <a:t>Voor zowel warmte als koude </a:t>
            </a:r>
          </a:p>
          <a:p>
            <a:pPr lvl="1"/>
            <a:r>
              <a:rPr lang="nl-NL" dirty="0"/>
              <a:t>Temperaturen: 4-18 °C</a:t>
            </a:r>
          </a:p>
          <a:p>
            <a:pPr lvl="1"/>
            <a:r>
              <a:rPr lang="nl-NL" dirty="0"/>
              <a:t>Inzet: doorgaans collectief</a:t>
            </a:r>
          </a:p>
          <a:p>
            <a:pPr lvl="1"/>
            <a:r>
              <a:rPr lang="nl-NL" dirty="0"/>
              <a:t>Bevoegd gezag: Waterschap</a:t>
            </a:r>
          </a:p>
          <a:p>
            <a:pPr lvl="2"/>
            <a:r>
              <a:rPr lang="nl-NL" dirty="0"/>
              <a:t>Aandachtspunten: waterkwaliteit</a:t>
            </a:r>
          </a:p>
          <a:p>
            <a:pPr lvl="2"/>
            <a:r>
              <a:rPr lang="nl-NL" dirty="0"/>
              <a:t>Opwarming in de zomer is ongewenst!</a:t>
            </a:r>
          </a:p>
        </p:txBody>
      </p:sp>
      <p:pic>
        <p:nvPicPr>
          <p:cNvPr id="5122" name="Picture 2" descr="waterherfst">
            <a:extLst>
              <a:ext uri="{FF2B5EF4-FFF2-40B4-BE49-F238E27FC236}">
                <a16:creationId xmlns:a16="http://schemas.microsoft.com/office/drawing/2014/main" id="{69255AAC-2DFD-4A78-82AF-9AD1C9C6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98" y="3912243"/>
            <a:ext cx="3575616" cy="25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6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pwarmen ijs">
            <a:extLst>
              <a:ext uri="{FF2B5EF4-FFF2-40B4-BE49-F238E27FC236}">
                <a16:creationId xmlns:a16="http://schemas.microsoft.com/office/drawing/2014/main" id="{46AFD693-7C9A-4909-91D2-00163B90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1874"/>
            <a:ext cx="5890764" cy="34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6490F5-0B50-43A9-9727-1CD1D9B3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Techniek: IJskelders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F2194-FAC1-4995-877D-BEBED68D48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Opslag van warmte in eigen woning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BEAF96-95E2-4AA0-9C80-A89B335B6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00" y="2494800"/>
            <a:ext cx="5890764" cy="384840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nl-NL" dirty="0"/>
              <a:t>Faseovergang om volume te beperken</a:t>
            </a:r>
          </a:p>
          <a:p>
            <a:pPr lvl="1"/>
            <a:r>
              <a:rPr lang="nl-NL" dirty="0"/>
              <a:t>Volume nog steeds wel groot (40 m</a:t>
            </a:r>
            <a:r>
              <a:rPr lang="nl-NL" baseline="30000" dirty="0"/>
              <a:t>3</a:t>
            </a:r>
            <a:r>
              <a:rPr lang="nl-NL" dirty="0"/>
              <a:t> voor woning)</a:t>
            </a:r>
          </a:p>
          <a:p>
            <a:pPr lvl="1"/>
            <a:r>
              <a:rPr lang="nl-NL" dirty="0"/>
              <a:t>Verwarming en koeling</a:t>
            </a:r>
          </a:p>
          <a:p>
            <a:pPr lvl="1"/>
            <a:r>
              <a:rPr lang="nl-NL" dirty="0"/>
              <a:t>Temperaturen: 4-18 °C</a:t>
            </a:r>
          </a:p>
          <a:p>
            <a:pPr lvl="1"/>
            <a:r>
              <a:rPr lang="nl-NL" dirty="0"/>
              <a:t>Inzet: individueel</a:t>
            </a:r>
          </a:p>
          <a:p>
            <a:pPr lvl="1"/>
            <a:r>
              <a:rPr lang="nl-NL" dirty="0"/>
              <a:t>Energiebalans nodig!</a:t>
            </a:r>
          </a:p>
          <a:p>
            <a:pPr lvl="1"/>
            <a:r>
              <a:rPr lang="nl-NL" dirty="0"/>
              <a:t>Bevoegd gezag: Geen</a:t>
            </a:r>
          </a:p>
          <a:p>
            <a:pPr lvl="2"/>
            <a:r>
              <a:rPr lang="nl-NL" dirty="0"/>
              <a:t>Bij bouwkundige aanpassingen: gemeente</a:t>
            </a:r>
          </a:p>
        </p:txBody>
      </p:sp>
      <p:pic>
        <p:nvPicPr>
          <p:cNvPr id="6148" name="Picture 4" descr="Een gebouw verwarmen met ijs — de nieuwe draai">
            <a:extLst>
              <a:ext uri="{FF2B5EF4-FFF2-40B4-BE49-F238E27FC236}">
                <a16:creationId xmlns:a16="http://schemas.microsoft.com/office/drawing/2014/main" id="{D7E9EDEE-CBEC-4DBB-A7F2-DCB3618C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90" y="695131"/>
            <a:ext cx="3386774" cy="25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1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E19D9-6F7B-4A51-975D-0F956E60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73E1C4-91DC-4AEB-8694-EF369918B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Hoge temperatuur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278FCC-C6A9-446C-A229-63D24C95B5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l-NL" dirty="0"/>
              <a:t>Warmte direct </a:t>
            </a:r>
            <a:r>
              <a:rPr lang="nl-NL" dirty="0" err="1"/>
              <a:t>benutbaar</a:t>
            </a:r>
            <a:r>
              <a:rPr lang="nl-NL" dirty="0"/>
              <a:t> voor verwarming</a:t>
            </a:r>
          </a:p>
          <a:p>
            <a:pPr lvl="1"/>
            <a:r>
              <a:rPr lang="nl-NL" dirty="0"/>
              <a:t>Technieken:</a:t>
            </a:r>
          </a:p>
          <a:p>
            <a:pPr lvl="2"/>
            <a:r>
              <a:rPr lang="nl-NL" dirty="0"/>
              <a:t>Geothermie</a:t>
            </a:r>
          </a:p>
          <a:p>
            <a:pPr lvl="2"/>
            <a:r>
              <a:rPr lang="nl-NL" dirty="0"/>
              <a:t>Hoge temperatuur opslag in diepe ondergrond</a:t>
            </a:r>
          </a:p>
          <a:p>
            <a:pPr lvl="2"/>
            <a:r>
              <a:rPr lang="nl-NL" dirty="0"/>
              <a:t>Individueel: Kruipruimtezakken</a:t>
            </a:r>
          </a:p>
          <a:p>
            <a:pPr lvl="2"/>
            <a:r>
              <a:rPr lang="nl-NL" dirty="0"/>
              <a:t>Collectief: </a:t>
            </a:r>
            <a:r>
              <a:rPr lang="nl-NL" dirty="0" err="1"/>
              <a:t>Ecovat</a:t>
            </a:r>
            <a:r>
              <a:rPr lang="nl-NL" dirty="0"/>
              <a:t>/</a:t>
            </a:r>
            <a:r>
              <a:rPr lang="nl-NL" dirty="0" err="1"/>
              <a:t>HoCoSto</a:t>
            </a:r>
            <a:endParaRPr lang="nl-NL" dirty="0"/>
          </a:p>
          <a:p>
            <a:pPr lvl="2"/>
            <a:endParaRPr lang="nl-NL" dirty="0"/>
          </a:p>
          <a:p>
            <a:pPr lvl="1"/>
            <a:r>
              <a:rPr lang="nl-NL" dirty="0"/>
              <a:t>Voordeel: Geen warmtepomp nodig voor warmtebereiding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3831947"/>
      </p:ext>
    </p:extLst>
  </p:cSld>
  <p:clrMapOvr>
    <a:masterClrMapping/>
  </p:clrMapOvr>
</p:sld>
</file>

<file path=ppt/theme/theme1.xml><?xml version="1.0" encoding="utf-8"?>
<a:theme xmlns:a="http://schemas.openxmlformats.org/drawingml/2006/main" name="DWA algemeen">
  <a:themeElements>
    <a:clrScheme name="DW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FE3"/>
      </a:accent1>
      <a:accent2>
        <a:srgbClr val="757575"/>
      </a:accent2>
      <a:accent3>
        <a:srgbClr val="000000"/>
      </a:accent3>
      <a:accent4>
        <a:srgbClr val="84D0F0"/>
      </a:accent4>
      <a:accent5>
        <a:srgbClr val="E6007E"/>
      </a:accent5>
      <a:accent6>
        <a:srgbClr val="F19FC1"/>
      </a:accent6>
      <a:hlink>
        <a:srgbClr val="000000"/>
      </a:hlink>
      <a:folHlink>
        <a:srgbClr val="000000"/>
      </a:folHlink>
    </a:clrScheme>
    <a:fontScheme name="D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O special warmte-opslag in de bodem" id="{B229E131-F18B-4581-8D99-93401F499F23}" vid="{5B621F32-C63A-474C-B696-AB9ABB66C95E}"/>
    </a:ext>
  </a:extLst>
</a:theme>
</file>

<file path=ppt/theme/theme2.xml><?xml version="1.0" encoding="utf-8"?>
<a:theme xmlns:a="http://schemas.openxmlformats.org/drawingml/2006/main" name="DWA foto's">
  <a:themeElements>
    <a:clrScheme name="DW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FE3"/>
      </a:accent1>
      <a:accent2>
        <a:srgbClr val="000000"/>
      </a:accent2>
      <a:accent3>
        <a:srgbClr val="84D0F0"/>
      </a:accent3>
      <a:accent4>
        <a:srgbClr val="757575"/>
      </a:accent4>
      <a:accent5>
        <a:srgbClr val="E6007E"/>
      </a:accent5>
      <a:accent6>
        <a:srgbClr val="F19FC1"/>
      </a:accent6>
      <a:hlink>
        <a:srgbClr val="000000"/>
      </a:hlink>
      <a:folHlink>
        <a:srgbClr val="000000"/>
      </a:folHlink>
    </a:clrScheme>
    <a:fontScheme name="D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O special warmte-opslag in de bodem" id="{B229E131-F18B-4581-8D99-93401F499F23}" vid="{108ED0AD-77E8-43B7-9E73-BAE07298029B}"/>
    </a:ext>
  </a:extLst>
</a:theme>
</file>

<file path=ppt/theme/theme3.xml><?xml version="1.0" encoding="utf-8"?>
<a:theme xmlns:a="http://schemas.openxmlformats.org/drawingml/2006/main" name="Over DWA">
  <a:themeElements>
    <a:clrScheme name="DW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FE3"/>
      </a:accent1>
      <a:accent2>
        <a:srgbClr val="000000"/>
      </a:accent2>
      <a:accent3>
        <a:srgbClr val="84D0F0"/>
      </a:accent3>
      <a:accent4>
        <a:srgbClr val="757575"/>
      </a:accent4>
      <a:accent5>
        <a:srgbClr val="E6007E"/>
      </a:accent5>
      <a:accent6>
        <a:srgbClr val="F19FC1"/>
      </a:accent6>
      <a:hlink>
        <a:srgbClr val="000000"/>
      </a:hlink>
      <a:folHlink>
        <a:srgbClr val="000000"/>
      </a:folHlink>
    </a:clrScheme>
    <a:fontScheme name="D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O special warmte-opslag in de bodem" id="{B229E131-F18B-4581-8D99-93401F499F23}" vid="{F8EF1237-A0E0-4B8A-AB78-36F14EEF8F60}"/>
    </a:ext>
  </a:extLst>
</a:theme>
</file>

<file path=ppt/theme/theme4.xml><?xml version="1.0" encoding="utf-8"?>
<a:theme xmlns:a="http://schemas.openxmlformats.org/drawingml/2006/main" name="Kantoorthema">
  <a:themeElements>
    <a:clrScheme name="DW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FE3"/>
      </a:accent1>
      <a:accent2>
        <a:srgbClr val="757575"/>
      </a:accent2>
      <a:accent3>
        <a:srgbClr val="000000"/>
      </a:accent3>
      <a:accent4>
        <a:srgbClr val="84D0F0"/>
      </a:accent4>
      <a:accent5>
        <a:srgbClr val="E6007E"/>
      </a:accent5>
      <a:accent6>
        <a:srgbClr val="F19FC1"/>
      </a:accent6>
      <a:hlink>
        <a:srgbClr val="000000"/>
      </a:hlink>
      <a:folHlink>
        <a:srgbClr val="000000"/>
      </a:folHlink>
    </a:clrScheme>
    <a:fontScheme name="D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DW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FE3"/>
      </a:accent1>
      <a:accent2>
        <a:srgbClr val="757575"/>
      </a:accent2>
      <a:accent3>
        <a:srgbClr val="000000"/>
      </a:accent3>
      <a:accent4>
        <a:srgbClr val="84D0F0"/>
      </a:accent4>
      <a:accent5>
        <a:srgbClr val="E6007E"/>
      </a:accent5>
      <a:accent6>
        <a:srgbClr val="F19FC1"/>
      </a:accent6>
      <a:hlink>
        <a:srgbClr val="000000"/>
      </a:hlink>
      <a:folHlink>
        <a:srgbClr val="000000"/>
      </a:folHlink>
    </a:clrScheme>
    <a:fontScheme name="D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tialen xmlns="b6f5d699-a382-411a-ba59-a9572e7f646e" xsi:nil="true"/>
    <wp_tag xmlns="abbeec68-b05e-4e2e-88e5-2ac3e13fe809">Item</wp_tag>
    <wpTemplateDocumentId xmlns="abbeec68-b05e-4e2e-88e5-2ac3e13fe809">17176e90-fafc-40af-9d5b-f2fd3045fb08</wpTemplateDocumentId>
    <Afzender xmlns="b6f5d699-a382-411a-ba59-a9572e7f646e">
      <UserInfo>
        <DisplayName/>
        <AccountId xsi:nil="true"/>
        <AccountType/>
      </UserInfo>
    </Afzender>
    <wpTemplateListId xmlns="abbeec68-b05e-4e2e-88e5-2ac3e13fe809">7a97611e-efc5-422c-8eb1-f21317c2283b</wpTemplateListId>
    <ProjectNummer xmlns="b832021c-59d8-41c7-b15f-107d250c018f">20138</ProjectNummer>
    <VerkooprelatieNummer xmlns="b832021c-59d8-41c7-b15f-107d250c018f">17928</VerkooprelatieNummer>
    <wpParent xmlns="bade1d31-c5c4-4a6c-b1d8-1a7fed0bb58a">DWA</wpParent>
    <wpTemplateDocumentVersion xmlns="abbeec68-b05e-4e2e-88e5-2ac3e13fe809">5.0</wpTemplateDocumentVersion>
    <wpDocumentId xmlns="abbeec68-b05e-4e2e-88e5-2ac3e13fe809">20138-008776</wpDocumentId>
    <wpItemLocation xmlns="14bfd2bb-3d4a-4549-9197-f3410a8da64b">ee6640d91ccf4cb58f7802d558f0f4b5;8ee94b8c591640c789c4816da75d8d87;28552;b832021c59d841c7b15f107d250c018f;1995;</wpItemLo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31EF85CC530749A662C8DDF189B560" ma:contentTypeVersion="13" ma:contentTypeDescription="Een nieuw document maken." ma:contentTypeScope="" ma:versionID="a3c677023aafd38729d95c5a8991901f">
  <xsd:schema xmlns:xsd="http://www.w3.org/2001/XMLSchema" xmlns:xs="http://www.w3.org/2001/XMLSchema" xmlns:p="http://schemas.microsoft.com/office/2006/metadata/properties" xmlns:ns2="abbeec68-b05e-4e2e-88e5-2ac3e13fe809" xmlns:ns3="14bfd2bb-3d4a-4549-9197-f3410a8da64b" xmlns:ns4="bade1d31-c5c4-4a6c-b1d8-1a7fed0bb58a" xmlns:ns5="b832021c-59d8-41c7-b15f-107d250c018f" xmlns:ns6="b6f5d699-a382-411a-ba59-a9572e7f646e" targetNamespace="http://schemas.microsoft.com/office/2006/metadata/properties" ma:root="true" ma:fieldsID="66a726694aa479d7fce4e9d94abf103a" ns2:_="" ns3:_="" ns4:_="" ns5:_="" ns6:_="">
    <xsd:import namespace="abbeec68-b05e-4e2e-88e5-2ac3e13fe809"/>
    <xsd:import namespace="14bfd2bb-3d4a-4549-9197-f3410a8da64b"/>
    <xsd:import namespace="bade1d31-c5c4-4a6c-b1d8-1a7fed0bb58a"/>
    <xsd:import namespace="b832021c-59d8-41c7-b15f-107d250c018f"/>
    <xsd:import namespace="b6f5d699-a382-411a-ba59-a9572e7f646e"/>
    <xsd:element name="properties">
      <xsd:complexType>
        <xsd:sequence>
          <xsd:element name="documentManagement">
            <xsd:complexType>
              <xsd:all>
                <xsd:element ref="ns2:wpDocumentId" minOccurs="0"/>
                <xsd:element ref="ns2:wp_tag" minOccurs="0"/>
                <xsd:element ref="ns3:wpItemLocation" minOccurs="0"/>
                <xsd:element ref="ns4:wpParent" minOccurs="0"/>
                <xsd:element ref="ns5:ProjectNummer" minOccurs="0"/>
                <xsd:element ref="ns5:VerkooprelatieNummer" minOccurs="0"/>
                <xsd:element ref="ns2:wpTemplateDocumentId" minOccurs="0"/>
                <xsd:element ref="ns2:wpTemplateDocumentVersion" minOccurs="0"/>
                <xsd:element ref="ns6:Afzender" minOccurs="0"/>
                <xsd:element ref="ns6:Initialen" minOccurs="0"/>
                <xsd:element ref="ns2:wpTemplateListId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DocumentId" ma:index="8" nillable="true" ma:displayName="Document ID" ma:description="Dit veld kan gebruikt worden als een uniek document ID dat wordt gevuld door de WorkPoint nummer service" ma:internalName="wpDocumentId" ma:readOnly="true">
      <xsd:simpleType>
        <xsd:restriction base="dms:Text"/>
      </xsd:simpleType>
    </xsd:element>
    <xsd:element name="wp_tag" ma:index="9" nillable="true" ma:displayName="Fase label" ma:default="Item" ma:internalName="wp_tag" ma:readOnly="false">
      <xsd:simpleType>
        <xsd:restriction base="dms:Text"/>
      </xsd:simpleType>
    </xsd:element>
    <xsd:element name="wpTemplateDocumentId" ma:index="14" nillable="true" ma:displayName="Documentsjabloonnummer" ma:description="Het nummer van het sjabloon om het document te maken" ma:internalName="wpTemplateDocumentId" ma:readOnly="false">
      <xsd:simpleType>
        <xsd:restriction base="dms:Text"/>
      </xsd:simpleType>
    </xsd:element>
    <xsd:element name="wpTemplateDocumentVersion" ma:index="15" nillable="true" ma:displayName="Sjabloon documentversie" ma:description="Het versienummer van het sjabloon dat gebruikt wordt om het document te maken" ma:internalName="wpTemplateDocumentVersion" ma:readOnly="false">
      <xsd:simpleType>
        <xsd:restriction base="dms:Text"/>
      </xsd:simpleType>
    </xsd:element>
    <xsd:element name="wpTemplateListId" ma:index="18" nillable="true" ma:displayName="Sjabloonlijst-ID" ma:description="De ID van de sjabloonlijst waar de sjabloon waarmee het document is aangemaakt zich bevindt" ma:internalName="wpTemplateListId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10" nillable="true" ma:displayName="wpItemLocation" ma:default="ee6640d91ccf4cb58f7802d558f0f4b5;8ee94b8c591640c789c4816da75d8d87;28552;b832021c59d841c7b15f107d250c018f;1995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e1d31-c5c4-4a6c-b1d8-1a7fed0bb58a" elementFormDefault="qualified">
    <xsd:import namespace="http://schemas.microsoft.com/office/2006/documentManagement/types"/>
    <xsd:import namespace="http://schemas.microsoft.com/office/infopath/2007/PartnerControls"/>
    <xsd:element name="wpParent" ma:index="11" nillable="true" ma:displayName="Relatie" ma:default="DWA" ma:internalName="wpParent" ma:readOnly="false">
      <xsd:simpleType>
        <xsd:restriction base="dms:Text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2021c-59d8-41c7-b15f-107d250c018f" elementFormDefault="qualified">
    <xsd:import namespace="http://schemas.microsoft.com/office/2006/documentManagement/types"/>
    <xsd:import namespace="http://schemas.microsoft.com/office/infopath/2007/PartnerControls"/>
    <xsd:element name="ProjectNummer" ma:index="12" nillable="true" ma:displayName="Projectnummer" ma:default="20138" ma:indexed="true" ma:internalName="ProjectNummer" ma:readOnly="false">
      <xsd:simpleType>
        <xsd:restriction base="dms:Text">
          <xsd:maxLength value="255"/>
        </xsd:restriction>
      </xsd:simpleType>
    </xsd:element>
    <xsd:element name="VerkooprelatieNummer" ma:index="13" nillable="true" ma:displayName="Verkooprelatienummer" ma:default="17928" ma:indexed="true" ma:internalName="VerkooprelatieNumm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5d699-a382-411a-ba59-a9572e7f646e" elementFormDefault="qualified">
    <xsd:import namespace="http://schemas.microsoft.com/office/2006/documentManagement/types"/>
    <xsd:import namespace="http://schemas.microsoft.com/office/infopath/2007/PartnerControls"/>
    <xsd:element name="Afzender" ma:index="16" nillable="true" ma:displayName="Afzender" ma:format="Dropdown" ma:list="UserInfo" ma:SharePointGroup="0" ma:internalName="Afz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itialen" ma:index="17" nillable="true" ma:displayName="Initialen" ma:format="Dropdown" ma:internalName="Initial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2DC266-0673-4E69-ACD4-E68653AEA9E1}">
  <ds:schemaRefs>
    <ds:schemaRef ds:uri="http://purl.org/dc/dcmitype/"/>
    <ds:schemaRef ds:uri="http://schemas.openxmlformats.org/package/2006/metadata/core-properties"/>
    <ds:schemaRef ds:uri="14bfd2bb-3d4a-4549-9197-f3410a8da64b"/>
    <ds:schemaRef ds:uri="http://schemas.microsoft.com/office/2006/metadata/properties"/>
    <ds:schemaRef ds:uri="http://purl.org/dc/terms/"/>
    <ds:schemaRef ds:uri="http://schemas.microsoft.com/office/infopath/2007/PartnerControls"/>
    <ds:schemaRef ds:uri="abbeec68-b05e-4e2e-88e5-2ac3e13fe809"/>
    <ds:schemaRef ds:uri="b832021c-59d8-41c7-b15f-107d250c018f"/>
    <ds:schemaRef ds:uri="http://purl.org/dc/elements/1.1/"/>
    <ds:schemaRef ds:uri="http://schemas.microsoft.com/office/2006/documentManagement/types"/>
    <ds:schemaRef ds:uri="b6f5d699-a382-411a-ba59-a9572e7f646e"/>
    <ds:schemaRef ds:uri="bade1d31-c5c4-4a6c-b1d8-1a7fed0bb58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65A6B1-4758-47D7-9165-22220A3E24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F5CCB-A122-491B-AF9E-287552611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eec68-b05e-4e2e-88e5-2ac3e13fe809"/>
    <ds:schemaRef ds:uri="14bfd2bb-3d4a-4549-9197-f3410a8da64b"/>
    <ds:schemaRef ds:uri="bade1d31-c5c4-4a6c-b1d8-1a7fed0bb58a"/>
    <ds:schemaRef ds:uri="b832021c-59d8-41c7-b15f-107d250c018f"/>
    <ds:schemaRef ds:uri="b6f5d699-a382-411a-ba59-a9572e7f6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DWA algemeen</Template>
  <TotalTime>1</TotalTime>
  <Words>623</Words>
  <Application>Microsoft Macintosh PowerPoint</Application>
  <PresentationFormat>Breedbeeld</PresentationFormat>
  <Paragraphs>130</Paragraphs>
  <Slides>14</Slides>
  <Notes>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Roboto</vt:lpstr>
      <vt:lpstr>Arial</vt:lpstr>
      <vt:lpstr>DWA algemeen</vt:lpstr>
      <vt:lpstr>DWA foto's</vt:lpstr>
      <vt:lpstr>Over DWA</vt:lpstr>
      <vt:lpstr>Tekening</vt:lpstr>
      <vt:lpstr>Grafiek</vt:lpstr>
      <vt:lpstr>Warmteopslag in de bodem</vt:lpstr>
      <vt:lpstr>Inhoud</vt:lpstr>
      <vt:lpstr>Motieven</vt:lpstr>
      <vt:lpstr>Technieken</vt:lpstr>
      <vt:lpstr>Techniek: Open bron</vt:lpstr>
      <vt:lpstr>Techniek: Gesloten bron</vt:lpstr>
      <vt:lpstr>Techniek: Oppervlaktewater</vt:lpstr>
      <vt:lpstr>Techniek: IJskelders</vt:lpstr>
      <vt:lpstr>Technieken</vt:lpstr>
      <vt:lpstr>Techniek: geothermie</vt:lpstr>
      <vt:lpstr>Techniek: hoog temperatuur opslag</vt:lpstr>
      <vt:lpstr>Opslag in kruipruimtezakken</vt:lpstr>
      <vt:lpstr>Collectieve opslag</vt:lpstr>
      <vt:lpstr>Conclusies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Warmteopslag in de bodem</dc:title>
  <dc:creator>Ronald van Zelst</dc:creator>
  <dc:description>Template by Orange Pepper_x000d_
Design by Hollands Lof_x000d_
2016</dc:description>
  <cp:lastModifiedBy>Ronald van Zelst</cp:lastModifiedBy>
  <cp:revision>1</cp:revision>
  <cp:lastPrinted>2016-08-30T11:04:57Z</cp:lastPrinted>
  <dcterms:created xsi:type="dcterms:W3CDTF">2021-10-11T12:29:17Z</dcterms:created>
  <dcterms:modified xsi:type="dcterms:W3CDTF">2021-10-11T12:30:27Z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0x0101009431EF85CC530749A662C8DDF189B560</vt:lpwstr>
  </property>
  <property fmtid="{D5CDD505-2E9C-101B-9397-08002B2CF9AE}" pid="3" name="_dlc_DocIdItemGuid">
    <vt:lpwstr>e61c498a-37ea-44f7-a260-3abeae4bda66</vt:lpwstr>
  </property>
  <property fmtid="{D5CDD505-2E9C-101B-9397-08002B2CF9AE}" pid="4" name="TaxKeyword">
    <vt:lpwstr/>
  </property>
  <property fmtid="{D5CDD505-2E9C-101B-9397-08002B2CF9AE}" pid="5" name="wpRequiredInTemplateSets">
    <vt:lpwstr/>
  </property>
  <property fmtid="{D5CDD505-2E9C-101B-9397-08002B2CF9AE}" pid="6" name="wpTemplateSets">
    <vt:lpwstr/>
  </property>
</Properties>
</file>