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7" r:id="rId2"/>
    <p:sldId id="267" r:id="rId3"/>
    <p:sldId id="284" r:id="rId4"/>
    <p:sldId id="258" r:id="rId5"/>
    <p:sldId id="285" r:id="rId6"/>
    <p:sldId id="269" r:id="rId7"/>
    <p:sldId id="283" r:id="rId8"/>
    <p:sldId id="289" r:id="rId9"/>
    <p:sldId id="293" r:id="rId10"/>
    <p:sldId id="294" r:id="rId11"/>
    <p:sldId id="298" r:id="rId12"/>
    <p:sldId id="301" r:id="rId13"/>
    <p:sldId id="299" r:id="rId14"/>
    <p:sldId id="300" r:id="rId15"/>
    <p:sldId id="295" r:id="rId16"/>
    <p:sldId id="288" r:id="rId17"/>
    <p:sldId id="262" r:id="rId18"/>
    <p:sldId id="272" r:id="rId19"/>
    <p:sldId id="280" r:id="rId20"/>
    <p:sldId id="279" r:id="rId21"/>
  </p:sldIdLst>
  <p:sldSz cx="9144000" cy="6858000" type="screen4x3"/>
  <p:notesSz cx="6797675" cy="9926638"/>
  <p:defaultTextStyle>
    <a:defPPr>
      <a:defRPr lang="en-US"/>
    </a:defPPr>
    <a:lvl1pPr algn="l" defTabSz="457200" rtl="0" fontAlgn="base">
      <a:spcBef>
        <a:spcPct val="0"/>
      </a:spcBef>
      <a:spcAft>
        <a:spcPct val="0"/>
      </a:spcAft>
      <a:defRPr sz="2400" kern="1200">
        <a:solidFill>
          <a:schemeClr val="tx1"/>
        </a:solidFill>
        <a:latin typeface="Calibri" charset="0"/>
        <a:ea typeface="MS PGothic" charset="0"/>
        <a:cs typeface="MS PGothic" charset="0"/>
      </a:defRPr>
    </a:lvl1pPr>
    <a:lvl2pPr marL="457200" algn="l" defTabSz="457200" rtl="0" fontAlgn="base">
      <a:spcBef>
        <a:spcPct val="0"/>
      </a:spcBef>
      <a:spcAft>
        <a:spcPct val="0"/>
      </a:spcAft>
      <a:defRPr sz="2400" kern="1200">
        <a:solidFill>
          <a:schemeClr val="tx1"/>
        </a:solidFill>
        <a:latin typeface="Calibri" charset="0"/>
        <a:ea typeface="MS PGothic" charset="0"/>
        <a:cs typeface="MS PGothic" charset="0"/>
      </a:defRPr>
    </a:lvl2pPr>
    <a:lvl3pPr marL="914400" algn="l" defTabSz="457200" rtl="0" fontAlgn="base">
      <a:spcBef>
        <a:spcPct val="0"/>
      </a:spcBef>
      <a:spcAft>
        <a:spcPct val="0"/>
      </a:spcAft>
      <a:defRPr sz="2400" kern="1200">
        <a:solidFill>
          <a:schemeClr val="tx1"/>
        </a:solidFill>
        <a:latin typeface="Calibri" charset="0"/>
        <a:ea typeface="MS PGothic" charset="0"/>
        <a:cs typeface="MS PGothic" charset="0"/>
      </a:defRPr>
    </a:lvl3pPr>
    <a:lvl4pPr marL="1371600" algn="l" defTabSz="457200" rtl="0" fontAlgn="base">
      <a:spcBef>
        <a:spcPct val="0"/>
      </a:spcBef>
      <a:spcAft>
        <a:spcPct val="0"/>
      </a:spcAft>
      <a:defRPr sz="2400" kern="1200">
        <a:solidFill>
          <a:schemeClr val="tx1"/>
        </a:solidFill>
        <a:latin typeface="Calibri" charset="0"/>
        <a:ea typeface="MS PGothic" charset="0"/>
        <a:cs typeface="MS PGothic" charset="0"/>
      </a:defRPr>
    </a:lvl4pPr>
    <a:lvl5pPr marL="1828800" algn="l" defTabSz="457200" rtl="0" fontAlgn="base">
      <a:spcBef>
        <a:spcPct val="0"/>
      </a:spcBef>
      <a:spcAft>
        <a:spcPct val="0"/>
      </a:spcAft>
      <a:defRPr sz="2400" kern="1200">
        <a:solidFill>
          <a:schemeClr val="tx1"/>
        </a:solidFill>
        <a:latin typeface="Calibri" charset="0"/>
        <a:ea typeface="MS PGothic" charset="0"/>
        <a:cs typeface="MS PGothic" charset="0"/>
      </a:defRPr>
    </a:lvl5pPr>
    <a:lvl6pPr marL="2286000" algn="l" defTabSz="457200" rtl="0" eaLnBrk="1" latinLnBrk="0" hangingPunct="1">
      <a:defRPr sz="2400" kern="1200">
        <a:solidFill>
          <a:schemeClr val="tx1"/>
        </a:solidFill>
        <a:latin typeface="Calibri" charset="0"/>
        <a:ea typeface="MS PGothic" charset="0"/>
        <a:cs typeface="MS PGothic" charset="0"/>
      </a:defRPr>
    </a:lvl6pPr>
    <a:lvl7pPr marL="2743200" algn="l" defTabSz="457200" rtl="0" eaLnBrk="1" latinLnBrk="0" hangingPunct="1">
      <a:defRPr sz="2400" kern="1200">
        <a:solidFill>
          <a:schemeClr val="tx1"/>
        </a:solidFill>
        <a:latin typeface="Calibri" charset="0"/>
        <a:ea typeface="MS PGothic" charset="0"/>
        <a:cs typeface="MS PGothic" charset="0"/>
      </a:defRPr>
    </a:lvl7pPr>
    <a:lvl8pPr marL="3200400" algn="l" defTabSz="457200" rtl="0" eaLnBrk="1" latinLnBrk="0" hangingPunct="1">
      <a:defRPr sz="2400" kern="1200">
        <a:solidFill>
          <a:schemeClr val="tx1"/>
        </a:solidFill>
        <a:latin typeface="Calibri" charset="0"/>
        <a:ea typeface="MS PGothic" charset="0"/>
        <a:cs typeface="MS PGothic" charset="0"/>
      </a:defRPr>
    </a:lvl8pPr>
    <a:lvl9pPr marL="3657600" algn="l" defTabSz="457200" rtl="0" eaLnBrk="1" latinLnBrk="0" hangingPunct="1">
      <a:defRPr sz="2400"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ppen, Kees" initials="KK" lastIdx="18" clrIdx="0">
    <p:extLst>
      <p:ext uri="{19B8F6BF-5375-455C-9EA6-DF929625EA0E}">
        <p15:presenceInfo xmlns:p15="http://schemas.microsoft.com/office/powerpoint/2012/main" userId="S::c.kappen@gelderland.nl::2bc73dbb-3d2d-4bbe-86c8-5bab11ef024e" providerId="AD"/>
      </p:ext>
    </p:extLst>
  </p:cmAuthor>
  <p:cmAuthor id="2" name="Bult, Martien" initials="BM" lastIdx="5" clrIdx="1">
    <p:extLst>
      <p:ext uri="{19B8F6BF-5375-455C-9EA6-DF929625EA0E}">
        <p15:presenceInfo xmlns:p15="http://schemas.microsoft.com/office/powerpoint/2012/main" userId="S::m.bult@gelderland.nl::9f9071cf-e64e-44e4-9e12-97d5b4909f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5" autoAdjust="0"/>
    <p:restoredTop sz="64571" autoAdjust="0"/>
  </p:normalViewPr>
  <p:slideViewPr>
    <p:cSldViewPr snapToGrid="0" snapToObjects="1" showGuides="1">
      <p:cViewPr varScale="1">
        <p:scale>
          <a:sx n="70" d="100"/>
          <a:sy n="70" d="100"/>
        </p:scale>
        <p:origin x="2648" y="18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24" d="100"/>
          <a:sy n="124" d="100"/>
        </p:scale>
        <p:origin x="759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Georgia"/>
                <a:ea typeface="+mn-ea"/>
                <a:cs typeface="+mn-cs"/>
              </a:defRPr>
            </a:lvl1pPr>
          </a:lstStyle>
          <a:p>
            <a:pPr>
              <a:defRPr/>
            </a:pPr>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Georgia" charset="0"/>
              </a:defRPr>
            </a:lvl1pPr>
          </a:lstStyle>
          <a:p>
            <a:pPr>
              <a:defRPr/>
            </a:pPr>
            <a:fld id="{634BE957-C3D3-FB41-9653-792B5671EEB6}" type="datetime1">
              <a:rPr lang="nl-NL"/>
              <a:pPr>
                <a:defRPr/>
              </a:pPr>
              <a:t>13-10-2021</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Georgia"/>
                <a:ea typeface="+mn-ea"/>
                <a:cs typeface="+mn-cs"/>
              </a:defRPr>
            </a:lvl1pPr>
          </a:lstStyle>
          <a:p>
            <a:pPr>
              <a:defRPr/>
            </a:pPr>
            <a:r>
              <a:rPr lang="en-US"/>
              <a:t>VOETREGEL</a:t>
            </a:r>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Georgia" charset="0"/>
              </a:defRPr>
            </a:lvl1pPr>
          </a:lstStyle>
          <a:p>
            <a:pPr>
              <a:defRPr/>
            </a:pPr>
            <a:fld id="{8152A38E-9CD2-9C45-B742-0EF2AF821430}" type="slidenum">
              <a:rPr lang="en-US"/>
              <a:pPr>
                <a:defRPr/>
              </a:pPr>
              <a:t>‹nr.›</a:t>
            </a:fld>
            <a:endParaRPr lang="en-US"/>
          </a:p>
        </p:txBody>
      </p:sp>
    </p:spTree>
    <p:extLst>
      <p:ext uri="{BB962C8B-B14F-4D97-AF65-F5344CB8AC3E}">
        <p14:creationId xmlns:p14="http://schemas.microsoft.com/office/powerpoint/2010/main" val="868526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Georgia"/>
                <a:ea typeface="+mn-ea"/>
                <a:cs typeface="+mn-cs"/>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Georgia" charset="0"/>
              </a:defRPr>
            </a:lvl1pPr>
          </a:lstStyle>
          <a:p>
            <a:pPr>
              <a:defRPr/>
            </a:pPr>
            <a:fld id="{86B88D87-B25F-A04C-9BFE-F132D5698F46}" type="datetime1">
              <a:rPr lang="nl-NL"/>
              <a:pPr>
                <a:defRPr/>
              </a:pPr>
              <a:t>13-10-2021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a:p>
            <a:pPr lvl="1"/>
            <a:r>
              <a:rPr lang="nl-NL" noProof="0" dirty="0"/>
              <a:t>Second level</a:t>
            </a:r>
          </a:p>
          <a:p>
            <a:pPr lvl="2"/>
            <a:r>
              <a:rPr lang="nl-NL" noProof="0" dirty="0" err="1"/>
              <a:t>Third</a:t>
            </a:r>
            <a:r>
              <a:rPr lang="nl-NL" noProof="0" dirty="0"/>
              <a:t> level</a:t>
            </a:r>
          </a:p>
          <a:p>
            <a:pPr lvl="3"/>
            <a:r>
              <a:rPr lang="nl-NL" noProof="0" dirty="0" err="1"/>
              <a:t>Fourth</a:t>
            </a:r>
            <a:r>
              <a:rPr lang="nl-NL" noProof="0" dirty="0"/>
              <a:t> level</a:t>
            </a:r>
          </a:p>
          <a:p>
            <a:pPr lvl="4"/>
            <a:r>
              <a:rPr lang="nl-NL" noProof="0" dirty="0" err="1"/>
              <a:t>Fifth</a:t>
            </a:r>
            <a:r>
              <a:rPr lang="nl-NL" noProof="0" dirty="0"/>
              <a:t> level</a:t>
            </a:r>
            <a:endParaRPr lang="en-US" noProof="0"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Georgia"/>
                <a:ea typeface="+mn-ea"/>
                <a:cs typeface="+mn-cs"/>
              </a:defRPr>
            </a:lvl1pPr>
          </a:lstStyle>
          <a:p>
            <a:pPr>
              <a:defRPr/>
            </a:pPr>
            <a:r>
              <a:rPr lang="en-US"/>
              <a:t>VOETREGEL</a:t>
            </a:r>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Georgia" charset="0"/>
              </a:defRPr>
            </a:lvl1pPr>
          </a:lstStyle>
          <a:p>
            <a:pPr>
              <a:defRPr/>
            </a:pPr>
            <a:fld id="{96C90E17-C8BC-304D-B481-365F1DB42C12}" type="slidenum">
              <a:rPr lang="en-US"/>
              <a:pPr>
                <a:defRPr/>
              </a:pPr>
              <a:t>‹nr.›</a:t>
            </a:fld>
            <a:endParaRPr lang="en-US"/>
          </a:p>
        </p:txBody>
      </p:sp>
    </p:spTree>
    <p:extLst>
      <p:ext uri="{BB962C8B-B14F-4D97-AF65-F5344CB8AC3E}">
        <p14:creationId xmlns:p14="http://schemas.microsoft.com/office/powerpoint/2010/main" val="2477113505"/>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Georgia"/>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Georgia"/>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Georgia"/>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Georgia"/>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Georgia"/>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Voorkomen ongewenste verspreiding door onttrekkingen (nog in te vullen) </a:t>
            </a:r>
          </a:p>
        </p:txBody>
      </p:sp>
      <p:sp>
        <p:nvSpPr>
          <p:cNvPr id="4" name="Tijdelijke aanduiding voor voettekst 3"/>
          <p:cNvSpPr>
            <a:spLocks noGrp="1"/>
          </p:cNvSpPr>
          <p:nvPr>
            <p:ph type="ftr" sz="quarter" idx="4"/>
          </p:nvPr>
        </p:nvSpPr>
        <p:spPr/>
        <p:txBody>
          <a:bodyPr/>
          <a:lstStyle/>
          <a:p>
            <a:pPr>
              <a:defRPr/>
            </a:pPr>
            <a:r>
              <a:rPr lang="en-US"/>
              <a:t>VOETREGEL</a:t>
            </a:r>
            <a:endParaRPr lang="en-US" dirty="0"/>
          </a:p>
        </p:txBody>
      </p:sp>
      <p:sp>
        <p:nvSpPr>
          <p:cNvPr id="5" name="Tijdelijke aanduiding voor dianummer 4"/>
          <p:cNvSpPr>
            <a:spLocks noGrp="1"/>
          </p:cNvSpPr>
          <p:nvPr>
            <p:ph type="sldNum" sz="quarter" idx="5"/>
          </p:nvPr>
        </p:nvSpPr>
        <p:spPr/>
        <p:txBody>
          <a:bodyPr/>
          <a:lstStyle/>
          <a:p>
            <a:pPr>
              <a:defRPr/>
            </a:pPr>
            <a:fld id="{96C90E17-C8BC-304D-B481-365F1DB42C12}" type="slidenum">
              <a:rPr lang="en-US" smtClean="0"/>
              <a:pPr>
                <a:defRPr/>
              </a:pPr>
              <a:t>2</a:t>
            </a:fld>
            <a:endParaRPr lang="en-US"/>
          </a:p>
        </p:txBody>
      </p:sp>
    </p:spTree>
    <p:extLst>
      <p:ext uri="{BB962C8B-B14F-4D97-AF65-F5344CB8AC3E}">
        <p14:creationId xmlns:p14="http://schemas.microsoft.com/office/powerpoint/2010/main" val="2732286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800" dirty="0">
              <a:effectLst/>
              <a:latin typeface="Calibri" panose="020F0502020204030204" pitchFamily="34" charset="0"/>
              <a:ea typeface="Calibri" panose="020F0502020204030204" pitchFamily="34" charset="0"/>
            </a:endParaRPr>
          </a:p>
          <a:p>
            <a:r>
              <a:rPr lang="nl-NL" sz="1800" dirty="0">
                <a:effectLst/>
                <a:latin typeface="Calibri" panose="020F0502020204030204" pitchFamily="34" charset="0"/>
                <a:ea typeface="Calibri" panose="020F0502020204030204" pitchFamily="34" charset="0"/>
              </a:rPr>
              <a:t>Combinatie van “Risico’s nog niet beschouwd” en “&lt;I” moet gelezen worden als </a:t>
            </a:r>
          </a:p>
          <a:p>
            <a:r>
              <a:rPr lang="nl-NL" sz="1800" b="1" dirty="0">
                <a:effectLst/>
                <a:latin typeface="Calibri" panose="020F0502020204030204" pitchFamily="34" charset="0"/>
                <a:ea typeface="Calibri" panose="020F0502020204030204" pitchFamily="34" charset="0"/>
              </a:rPr>
              <a:t>“G</a:t>
            </a:r>
            <a:r>
              <a:rPr lang="nl-NL" sz="1800" b="1" i="1" dirty="0">
                <a:effectLst/>
                <a:latin typeface="Georgia" panose="02040502050405020303" pitchFamily="18" charset="0"/>
                <a:ea typeface="Calibri" panose="020F0502020204030204" pitchFamily="34" charset="0"/>
                <a:cs typeface="Calibri" panose="020F0502020204030204" pitchFamily="34" charset="0"/>
              </a:rPr>
              <a:t>ezien de aangetroffen gehalten (&lt; I-waarde) zijn de </a:t>
            </a:r>
            <a:r>
              <a:rPr lang="nl-NL" sz="1800" b="1" i="1" dirty="0">
                <a:effectLst/>
                <a:latin typeface="Calibri" panose="020F0502020204030204" pitchFamily="34" charset="0"/>
                <a:ea typeface="Calibri" panose="020F0502020204030204" pitchFamily="34" charset="0"/>
              </a:rPr>
              <a:t>risico’s verwaarloosbaar en aanvullende acties is niet nodig</a:t>
            </a:r>
            <a:r>
              <a:rPr lang="nl-NL" sz="1800" b="1" dirty="0">
                <a:effectLst/>
                <a:latin typeface="Calibri" panose="020F0502020204030204" pitchFamily="34" charset="0"/>
                <a:ea typeface="Calibri" panose="020F0502020204030204" pitchFamily="34" charset="0"/>
              </a:rPr>
              <a:t>”</a:t>
            </a:r>
          </a:p>
          <a:p>
            <a:endParaRPr lang="nl-NL" sz="1800" b="1" dirty="0">
              <a:effectLst/>
              <a:latin typeface="Calibri" panose="020F0502020204030204" pitchFamily="34" charset="0"/>
            </a:endParaRPr>
          </a:p>
          <a:p>
            <a:endParaRPr lang="nl-NL" sz="1800" b="1" dirty="0">
              <a:effectLst/>
              <a:latin typeface="Calibri" panose="020F0502020204030204" pitchFamily="34" charset="0"/>
            </a:endParaRPr>
          </a:p>
          <a:p>
            <a:r>
              <a:rPr lang="nl-NL" sz="1800" b="1" dirty="0">
                <a:effectLst/>
                <a:latin typeface="Calibri" panose="020F0502020204030204" pitchFamily="34" charset="0"/>
                <a:ea typeface="Calibri" panose="020F0502020204030204" pitchFamily="34" charset="0"/>
              </a:rPr>
              <a:t>REDENEERLIJN</a:t>
            </a:r>
          </a:p>
          <a:p>
            <a:r>
              <a:rPr lang="nl-NL" sz="1800" dirty="0">
                <a:effectLst/>
                <a:latin typeface="Calibri" panose="020F0502020204030204" pitchFamily="34" charset="0"/>
                <a:ea typeface="Calibri" panose="020F0502020204030204" pitchFamily="34" charset="0"/>
              </a:rPr>
              <a:t>Bij </a:t>
            </a:r>
            <a:r>
              <a:rPr lang="nl-NL" sz="1800" dirty="0" err="1">
                <a:effectLst/>
                <a:latin typeface="Calibri" panose="020F0502020204030204" pitchFamily="34" charset="0"/>
                <a:ea typeface="Calibri" panose="020F0502020204030204" pitchFamily="34" charset="0"/>
              </a:rPr>
              <a:t>Wbb</a:t>
            </a:r>
            <a:r>
              <a:rPr lang="nl-NL" sz="1800" dirty="0">
                <a:effectLst/>
                <a:latin typeface="Calibri" panose="020F0502020204030204" pitchFamily="34" charset="0"/>
                <a:ea typeface="Calibri" panose="020F0502020204030204" pitchFamily="34" charset="0"/>
              </a:rPr>
              <a:t>-programma’s (BSB, </a:t>
            </a:r>
            <a:r>
              <a:rPr lang="nl-NL" sz="1800" dirty="0" err="1">
                <a:effectLst/>
                <a:latin typeface="Calibri" panose="020F0502020204030204" pitchFamily="34" charset="0"/>
                <a:ea typeface="Calibri" panose="020F0502020204030204" pitchFamily="34" charset="0"/>
              </a:rPr>
              <a:t>Landsdekkend</a:t>
            </a:r>
            <a:r>
              <a:rPr lang="nl-NL" sz="1800" dirty="0">
                <a:effectLst/>
                <a:latin typeface="Calibri" panose="020F0502020204030204" pitchFamily="34" charset="0"/>
                <a:ea typeface="Calibri" panose="020F0502020204030204" pitchFamily="34" charset="0"/>
              </a:rPr>
              <a:t> beeld) is inderdaad gekeken vanuit &gt;I en risico’s </a:t>
            </a:r>
            <a:r>
              <a:rPr lang="nl-NL" sz="1800" dirty="0" err="1">
                <a:effectLst/>
                <a:latin typeface="Calibri" panose="020F0502020204030204" pitchFamily="34" charset="0"/>
                <a:ea typeface="Calibri" panose="020F0502020204030204" pitchFamily="34" charset="0"/>
              </a:rPr>
              <a:t>obv</a:t>
            </a:r>
            <a:r>
              <a:rPr lang="nl-NL" sz="1800" dirty="0">
                <a:effectLst/>
                <a:latin typeface="Calibri" panose="020F0502020204030204" pitchFamily="34" charset="0"/>
                <a:ea typeface="Calibri" panose="020F0502020204030204" pitchFamily="34" charset="0"/>
              </a:rPr>
              <a:t> </a:t>
            </a:r>
            <a:r>
              <a:rPr lang="nl-NL" sz="1800" dirty="0" err="1">
                <a:effectLst/>
                <a:latin typeface="Calibri" panose="020F0502020204030204" pitchFamily="34" charset="0"/>
                <a:ea typeface="Calibri" panose="020F0502020204030204" pitchFamily="34" charset="0"/>
              </a:rPr>
              <a:t>Wbb</a:t>
            </a:r>
            <a:r>
              <a:rPr lang="nl-NL" sz="1800" dirty="0">
                <a:effectLst/>
                <a:latin typeface="Calibri" panose="020F0502020204030204" pitchFamily="34" charset="0"/>
                <a:ea typeface="Calibri" panose="020F0502020204030204" pitchFamily="34" charset="0"/>
              </a:rPr>
              <a:t>, maar bij KRW is I-waarde niet leidend. </a:t>
            </a:r>
          </a:p>
          <a:p>
            <a:r>
              <a:rPr lang="nl-NL" sz="1800" dirty="0">
                <a:effectLst/>
                <a:latin typeface="Calibri" panose="020F0502020204030204" pitchFamily="34" charset="0"/>
                <a:ea typeface="Calibri" panose="020F0502020204030204" pitchFamily="34" charset="0"/>
              </a:rPr>
              <a:t>Juist om die reden is bij Lekker Water nadrukkelijk wel naar alle mogelijke verontreinigingen ook &lt;I gekeken.  </a:t>
            </a:r>
          </a:p>
          <a:p>
            <a:r>
              <a:rPr lang="nl-NL" sz="1800" dirty="0">
                <a:effectLst/>
                <a:latin typeface="Calibri" panose="020F0502020204030204" pitchFamily="34" charset="0"/>
                <a:ea typeface="Calibri" panose="020F0502020204030204" pitchFamily="34" charset="0"/>
              </a:rPr>
              <a:t>Waarom dan nu niet kijken naar risico’s bij gehalten &lt;I?</a:t>
            </a:r>
          </a:p>
          <a:p>
            <a:endParaRPr lang="nl-NL" sz="1800" dirty="0">
              <a:effectLst/>
              <a:latin typeface="Calibri" panose="020F0502020204030204" pitchFamily="34" charset="0"/>
              <a:ea typeface="Calibri" panose="020F0502020204030204" pitchFamily="34" charset="0"/>
            </a:endParaRPr>
          </a:p>
          <a:p>
            <a:r>
              <a:rPr lang="nl-NL" sz="1800" dirty="0">
                <a:effectLst/>
                <a:latin typeface="Calibri" panose="020F0502020204030204" pitchFamily="34" charset="0"/>
                <a:ea typeface="Calibri" panose="020F0502020204030204" pitchFamily="34" charset="0"/>
              </a:rPr>
              <a:t>In het onderzoek van Frans Mulder staat het volgende </a:t>
            </a:r>
            <a:r>
              <a:rPr lang="nl-NL" sz="1800" b="0" dirty="0">
                <a:effectLst/>
                <a:latin typeface="Calibri" panose="020F0502020204030204" pitchFamily="34" charset="0"/>
                <a:ea typeface="Calibri" panose="020F0502020204030204" pitchFamily="34" charset="0"/>
              </a:rPr>
              <a:t>(paragraaf </a:t>
            </a:r>
            <a:r>
              <a:rPr lang="nl-NL" sz="1800" b="0" i="1" dirty="0">
                <a:effectLst/>
                <a:latin typeface="Calibri" panose="020F0502020204030204" pitchFamily="34" charset="0"/>
                <a:ea typeface="Calibri" panose="020F0502020204030204" pitchFamily="34" charset="0"/>
              </a:rPr>
              <a:t>4.2.3 Negatieve beïnvloeding van zwemwateren):</a:t>
            </a:r>
          </a:p>
          <a:p>
            <a:pPr marL="0" indent="0">
              <a:buFont typeface="Arial" panose="020B0604020202020204" pitchFamily="34" charset="0"/>
              <a:buNone/>
            </a:pPr>
            <a:r>
              <a:rPr lang="nl-NL" sz="1800" i="1" dirty="0">
                <a:effectLst/>
                <a:latin typeface="Calibri" panose="020F0502020204030204" pitchFamily="34" charset="0"/>
                <a:ea typeface="Calibri" panose="020F0502020204030204" pitchFamily="34" charset="0"/>
              </a:rPr>
              <a:t>Elke lozing, emissie of verlies waardoor verontreinigende stoffen in het water terecht komen, leidt tot enige verslechtering, hoe gering ook, van de waterkwaliteit. </a:t>
            </a:r>
          </a:p>
          <a:p>
            <a:pPr marL="0" indent="0">
              <a:buFont typeface="Arial" panose="020B0604020202020204" pitchFamily="34" charset="0"/>
              <a:buNone/>
            </a:pPr>
            <a:r>
              <a:rPr lang="nl-NL" sz="1800" i="1" dirty="0">
                <a:effectLst/>
                <a:latin typeface="Calibri" panose="020F0502020204030204" pitchFamily="34" charset="0"/>
                <a:ea typeface="Calibri" panose="020F0502020204030204" pitchFamily="34" charset="0"/>
              </a:rPr>
              <a:t>Dit betekent echter niet dat er sprake is</a:t>
            </a:r>
            <a:r>
              <a:rPr lang="nl-NL" sz="1800" i="0" dirty="0">
                <a:effectLst/>
                <a:latin typeface="Calibri" panose="020F0502020204030204" pitchFamily="34" charset="0"/>
                <a:ea typeface="Calibri" panose="020F0502020204030204" pitchFamily="34" charset="0"/>
              </a:rPr>
              <a:t> </a:t>
            </a:r>
            <a:r>
              <a:rPr lang="nl-NL" sz="1800" i="1" dirty="0">
                <a:effectLst/>
                <a:latin typeface="Calibri" panose="020F0502020204030204" pitchFamily="34" charset="0"/>
                <a:ea typeface="Calibri" panose="020F0502020204030204" pitchFamily="34" charset="0"/>
              </a:rPr>
              <a:t>van een verslechtering van het waterlichaam. Doorgaans is er geen sprake van een zodanige verslechtering dat het waterlichaam, gemeten op representatieve monitoringspunten, </a:t>
            </a:r>
          </a:p>
          <a:p>
            <a:pPr marL="0" indent="0">
              <a:buFont typeface="Arial" panose="020B0604020202020204" pitchFamily="34" charset="0"/>
              <a:buNone/>
            </a:pPr>
            <a:r>
              <a:rPr lang="nl-NL" sz="1800" i="1" dirty="0">
                <a:effectLst/>
                <a:latin typeface="Calibri" panose="020F0502020204030204" pitchFamily="34" charset="0"/>
                <a:ea typeface="Calibri" panose="020F0502020204030204" pitchFamily="34" charset="0"/>
              </a:rPr>
              <a:t>als geheel in een slechtere</a:t>
            </a:r>
            <a:r>
              <a:rPr lang="nl-NL" sz="1800" i="0" dirty="0">
                <a:effectLst/>
                <a:latin typeface="Calibri" panose="020F0502020204030204" pitchFamily="34" charset="0"/>
                <a:ea typeface="Calibri" panose="020F0502020204030204" pitchFamily="34" charset="0"/>
              </a:rPr>
              <a:t> </a:t>
            </a:r>
            <a:r>
              <a:rPr lang="nl-NL" sz="1800" i="1" dirty="0">
                <a:effectLst/>
                <a:latin typeface="Calibri" panose="020F0502020204030204" pitchFamily="34" charset="0"/>
                <a:ea typeface="Calibri" panose="020F0502020204030204" pitchFamily="34" charset="0"/>
              </a:rPr>
              <a:t>toestandsklasse terecht komt. </a:t>
            </a:r>
          </a:p>
          <a:p>
            <a:pPr marL="0" indent="0">
              <a:buFont typeface="Arial" panose="020B0604020202020204" pitchFamily="34" charset="0"/>
              <a:buNone/>
            </a:pPr>
            <a:r>
              <a:rPr lang="nl-NL" sz="1800" i="1" dirty="0">
                <a:effectLst/>
                <a:latin typeface="Calibri" panose="020F0502020204030204" pitchFamily="34" charset="0"/>
                <a:ea typeface="Calibri" panose="020F0502020204030204" pitchFamily="34" charset="0"/>
              </a:rPr>
              <a:t>Met andere woorden, op enkele uitzonderingen na, zal de kwaliteit van het oppervlaktewater niet in die mate verslechteren door gevallen van ernstige bodemverontreiniging</a:t>
            </a:r>
            <a:r>
              <a:rPr lang="nl-NL" sz="1800" i="0" dirty="0">
                <a:effectLst/>
                <a:latin typeface="Calibri" panose="020F0502020204030204" pitchFamily="34" charset="0"/>
                <a:ea typeface="Calibri" panose="020F0502020204030204" pitchFamily="34" charset="0"/>
              </a:rPr>
              <a:t> </a:t>
            </a:r>
            <a:r>
              <a:rPr lang="nl-NL" sz="1800" i="1" dirty="0">
                <a:effectLst/>
                <a:latin typeface="Calibri" panose="020F0502020204030204" pitchFamily="34" charset="0"/>
                <a:ea typeface="Calibri" panose="020F0502020204030204" pitchFamily="34" charset="0"/>
              </a:rPr>
              <a:t>dat de KRW-doelen voor het waterlichaam niet worden gehaald. </a:t>
            </a:r>
          </a:p>
          <a:p>
            <a:pPr marL="0" indent="0">
              <a:buFont typeface="Arial" panose="020B0604020202020204" pitchFamily="34" charset="0"/>
              <a:buNone/>
            </a:pPr>
            <a:r>
              <a:rPr lang="nl-NL" sz="1800" i="1" dirty="0">
                <a:effectLst/>
                <a:latin typeface="Calibri" panose="020F0502020204030204" pitchFamily="34" charset="0"/>
                <a:ea typeface="Calibri" panose="020F0502020204030204" pitchFamily="34" charset="0"/>
              </a:rPr>
              <a:t>Dit wordt vooral veroorzaakt omdat  het om locaties met bodemverontreiniging gaat met een beperkte verspreiding en omvang in verhouding</a:t>
            </a:r>
            <a:r>
              <a:rPr lang="nl-NL" sz="1800" i="0" dirty="0">
                <a:effectLst/>
                <a:latin typeface="Calibri" panose="020F0502020204030204" pitchFamily="34" charset="0"/>
                <a:ea typeface="Calibri" panose="020F0502020204030204" pitchFamily="34" charset="0"/>
              </a:rPr>
              <a:t> </a:t>
            </a:r>
            <a:r>
              <a:rPr lang="nl-NL" sz="1800" i="1" dirty="0">
                <a:effectLst/>
                <a:latin typeface="Calibri" panose="020F0502020204030204" pitchFamily="34" charset="0"/>
                <a:ea typeface="Calibri" panose="020F0502020204030204" pitchFamily="34" charset="0"/>
              </a:rPr>
              <a:t>tot de omvang van het oppervlaktewater.</a:t>
            </a:r>
            <a:endParaRPr lang="nl-NL" sz="1800" dirty="0">
              <a:effectLst/>
              <a:latin typeface="Calibri" panose="020F0502020204030204" pitchFamily="34" charset="0"/>
              <a:ea typeface="Calibri" panose="020F0502020204030204" pitchFamily="34" charset="0"/>
            </a:endParaRPr>
          </a:p>
          <a:p>
            <a:r>
              <a:rPr lang="nl-NL" sz="1800" i="1" dirty="0">
                <a:effectLst/>
                <a:latin typeface="Calibri" panose="020F0502020204030204" pitchFamily="34" charset="0"/>
                <a:ea typeface="Calibri" panose="020F0502020204030204" pitchFamily="34" charset="0"/>
              </a:rPr>
              <a:t> </a:t>
            </a:r>
            <a:endParaRPr lang="nl-NL" sz="1800" dirty="0">
              <a:effectLst/>
              <a:latin typeface="Calibri" panose="020F0502020204030204" pitchFamily="34" charset="0"/>
              <a:ea typeface="Calibri" panose="020F0502020204030204" pitchFamily="34" charset="0"/>
            </a:endParaRPr>
          </a:p>
          <a:p>
            <a:r>
              <a:rPr lang="nl-NL" sz="1800" dirty="0">
                <a:effectLst/>
                <a:latin typeface="Calibri" panose="020F0502020204030204" pitchFamily="34" charset="0"/>
                <a:ea typeface="Calibri" panose="020F0502020204030204" pitchFamily="34" charset="0"/>
              </a:rPr>
              <a:t>Voor openbare drinkwatervoorziening zijn de risico’s voor verontreinigingen &lt;I al in beeld gebracht (Lekker Water 1 en 2) uitgezonderd stortplaatsen en “oppervlaktewateren voor drinkwaterbereiding” (en dat zijn dus o.a. Grift en Apeldoorns kanaal).</a:t>
            </a:r>
          </a:p>
          <a:p>
            <a:r>
              <a:rPr lang="nl-NL" sz="1800" dirty="0">
                <a:effectLst/>
                <a:latin typeface="Calibri" panose="020F0502020204030204" pitchFamily="34" charset="0"/>
                <a:ea typeface="Calibri" panose="020F0502020204030204" pitchFamily="34" charset="0"/>
              </a:rPr>
              <a:t>Voor stortplaatsen hebben we een aparte afspraak met Vitens (Onderzoeken als de monitoring van Vitens dit nodig maakt (zie Harderwijk). Blijft dus over die oppervlaktewateren voor drinkwaterbereiding.</a:t>
            </a:r>
          </a:p>
          <a:p>
            <a:pPr marL="0" marR="0" lvl="0" indent="0" algn="l" defTabSz="457200" rtl="0" eaLnBrk="0" fontAlgn="base" latinLnBrk="0" hangingPunct="0">
              <a:lnSpc>
                <a:spcPct val="100000"/>
              </a:lnSpc>
              <a:spcBef>
                <a:spcPct val="30000"/>
              </a:spcBef>
              <a:spcAft>
                <a:spcPct val="0"/>
              </a:spcAft>
              <a:buClrTx/>
              <a:buSzTx/>
              <a:buFontTx/>
              <a:buNone/>
              <a:tabLst/>
              <a:defRPr/>
            </a:pPr>
            <a:r>
              <a:rPr lang="nl-NL" sz="1800" dirty="0">
                <a:effectLst/>
                <a:latin typeface="Calibri" panose="020F0502020204030204" pitchFamily="34" charset="0"/>
                <a:ea typeface="Calibri" panose="020F0502020204030204" pitchFamily="34" charset="0"/>
              </a:rPr>
              <a:t>Daarvan kun je dan weer stellen dat de vracht in een oppervlaktewater voor drinkwaterbereiding ook zodanig zal zijn bij verontreiniging &lt;I dat dit nooit leidt tot toename van de zuiveringslast.</a:t>
            </a:r>
          </a:p>
          <a:p>
            <a:pPr marL="0" indent="0">
              <a:buNone/>
            </a:pPr>
            <a:endParaRPr lang="nl-NL" sz="1800" dirty="0">
              <a:effectLst/>
              <a:latin typeface="Calibri" panose="020F0502020204030204" pitchFamily="34" charset="0"/>
              <a:ea typeface="Calibri" panose="020F0502020204030204" pitchFamily="34" charset="0"/>
            </a:endParaRPr>
          </a:p>
          <a:p>
            <a:r>
              <a:rPr lang="nl-NL" sz="1800" dirty="0">
                <a:effectLst/>
                <a:latin typeface="Calibri" panose="020F0502020204030204" pitchFamily="34" charset="0"/>
                <a:ea typeface="Calibri" panose="020F0502020204030204" pitchFamily="34" charset="0"/>
              </a:rPr>
              <a:t>Wat dan nog resteert is de mogelijke noodzaak van bronaanpak bij lokale verslechtering. Frans Mulder geeft hierover het volgende aan:</a:t>
            </a:r>
          </a:p>
          <a:p>
            <a:r>
              <a:rPr lang="nl-NL" sz="1800" i="1" dirty="0">
                <a:effectLst/>
                <a:latin typeface="Calibri" panose="020F0502020204030204" pitchFamily="34" charset="0"/>
                <a:ea typeface="Calibri" panose="020F0502020204030204" pitchFamily="34" charset="0"/>
              </a:rPr>
              <a:t>Wel kan er lokaal sprake zijn van een verslechtering. In de praktijk is de omvang van het uittreden verontreinigde grondwater vaak gering ten opzichte van de omvang van het zwemwater, zeker wanneer</a:t>
            </a:r>
            <a:endParaRPr lang="nl-NL" sz="1800" dirty="0">
              <a:effectLst/>
              <a:latin typeface="Calibri" panose="020F0502020204030204" pitchFamily="34" charset="0"/>
              <a:ea typeface="Calibri" panose="020F0502020204030204" pitchFamily="34" charset="0"/>
            </a:endParaRPr>
          </a:p>
          <a:p>
            <a:r>
              <a:rPr lang="nl-NL" sz="1800" i="1" dirty="0">
                <a:effectLst/>
                <a:latin typeface="Calibri" panose="020F0502020204030204" pitchFamily="34" charset="0"/>
                <a:ea typeface="Calibri" panose="020F0502020204030204" pitchFamily="34" charset="0"/>
              </a:rPr>
              <a:t>er sprake is van stroming in het zwemwater. Bij ‘stilstaand’ zwemwater is de kans op een transport van 1000m3 per jaar eveneens gering. Vermoedelijk ook omdat de ‘aanvulling’ van het zwemwater vanuit</a:t>
            </a:r>
            <a:endParaRPr lang="nl-NL" sz="1800" dirty="0">
              <a:effectLst/>
              <a:latin typeface="Calibri" panose="020F0502020204030204" pitchFamily="34" charset="0"/>
              <a:ea typeface="Calibri" panose="020F0502020204030204" pitchFamily="34" charset="0"/>
            </a:endParaRPr>
          </a:p>
          <a:p>
            <a:r>
              <a:rPr lang="nl-NL" sz="1800" i="1" dirty="0">
                <a:effectLst/>
                <a:latin typeface="Calibri" panose="020F0502020204030204" pitchFamily="34" charset="0"/>
                <a:ea typeface="Calibri" panose="020F0502020204030204" pitchFamily="34" charset="0"/>
              </a:rPr>
              <a:t>een groter grondgebied komt dan alleen via de verontreinigingslocatie. Het is dan ook zeer aannemelijk dat, op enkele zeer bijzonder uitzonderingssituaties na, de kwaliteit van het zwemwater als gevolg van</a:t>
            </a:r>
            <a:endParaRPr lang="nl-NL" sz="1800" dirty="0">
              <a:effectLst/>
              <a:latin typeface="Calibri" panose="020F0502020204030204" pitchFamily="34" charset="0"/>
              <a:ea typeface="Calibri" panose="020F0502020204030204" pitchFamily="34" charset="0"/>
            </a:endParaRPr>
          </a:p>
          <a:p>
            <a:r>
              <a:rPr lang="nl-NL" sz="1800" i="1" dirty="0">
                <a:effectLst/>
                <a:latin typeface="Calibri" panose="020F0502020204030204" pitchFamily="34" charset="0"/>
                <a:ea typeface="Calibri" panose="020F0502020204030204" pitchFamily="34" charset="0"/>
              </a:rPr>
              <a:t>de bodemverontreiniging niet in die mate zal verslechteren dat de kwaliteitsdoelstellingen worden gehaald.</a:t>
            </a:r>
            <a:endParaRPr lang="nl-NL" sz="1800" dirty="0">
              <a:effectLst/>
              <a:latin typeface="Calibri" panose="020F0502020204030204" pitchFamily="34" charset="0"/>
              <a:ea typeface="Calibri" panose="020F0502020204030204" pitchFamily="34" charset="0"/>
            </a:endParaRPr>
          </a:p>
          <a:p>
            <a:r>
              <a:rPr lang="nl-NL" sz="1800" i="1" dirty="0">
                <a:effectLst/>
                <a:latin typeface="Calibri" panose="020F0502020204030204" pitchFamily="34" charset="0"/>
                <a:ea typeface="Calibri" panose="020F0502020204030204" pitchFamily="34" charset="0"/>
              </a:rPr>
              <a:t>Een aandachtspunt is het mogelijk optreden van een accumulatie, dat wil zeggen meerdere locaties met bodemverontreiniging een en dezelfde zwemwaterlocatie beïnvloeden.</a:t>
            </a:r>
            <a:endParaRPr lang="nl-NL" sz="1800" dirty="0">
              <a:effectLst/>
              <a:latin typeface="Calibri" panose="020F0502020204030204" pitchFamily="34" charset="0"/>
              <a:ea typeface="Calibri" panose="020F0502020204030204" pitchFamily="34" charset="0"/>
            </a:endParaRPr>
          </a:p>
          <a:p>
            <a:r>
              <a:rPr lang="nl-NL" sz="1800" i="1" dirty="0">
                <a:effectLst/>
                <a:latin typeface="Calibri" panose="020F0502020204030204" pitchFamily="34" charset="0"/>
                <a:ea typeface="Calibri" panose="020F0502020204030204" pitchFamily="34" charset="0"/>
              </a:rPr>
              <a:t>Een lokale verslechtering van het oppervlakte water zal in het brongerichte spoor worden aangepakt. </a:t>
            </a:r>
            <a:endParaRPr lang="nl-NL" sz="1800" dirty="0">
              <a:effectLst/>
              <a:latin typeface="Calibri" panose="020F0502020204030204" pitchFamily="34" charset="0"/>
              <a:ea typeface="Calibri" panose="020F0502020204030204" pitchFamily="34" charset="0"/>
            </a:endParaRPr>
          </a:p>
          <a:p>
            <a:r>
              <a:rPr lang="nl-NL" sz="1800" i="1" dirty="0">
                <a:effectLst/>
                <a:latin typeface="Calibri" panose="020F0502020204030204" pitchFamily="34" charset="0"/>
                <a:ea typeface="Calibri" panose="020F0502020204030204" pitchFamily="34" charset="0"/>
              </a:rPr>
              <a:t>Binnen het brongerichte spoor is een bepaalde emissie vanuit de bronlocatie toelaatbaar, mits dit lokaal niet tot verslechtering leidt van de aquatische en ecologische kwaliteit.</a:t>
            </a:r>
            <a:endParaRPr lang="nl-NL" sz="1800" dirty="0">
              <a:effectLst/>
              <a:latin typeface="Calibri" panose="020F0502020204030204" pitchFamily="34" charset="0"/>
              <a:ea typeface="Calibri" panose="020F0502020204030204" pitchFamily="34" charset="0"/>
            </a:endParaRPr>
          </a:p>
          <a:p>
            <a:r>
              <a:rPr lang="nl-NL" sz="1800" i="1" dirty="0">
                <a:effectLst/>
                <a:latin typeface="Calibri" panose="020F0502020204030204" pitchFamily="34" charset="0"/>
                <a:ea typeface="Calibri" panose="020F0502020204030204" pitchFamily="34" charset="0"/>
              </a:rPr>
              <a:t>Via een afstemming tussen het bevoegde gezag </a:t>
            </a:r>
            <a:r>
              <a:rPr lang="nl-NL" sz="1800" i="1" dirty="0" err="1">
                <a:effectLst/>
                <a:latin typeface="Calibri" panose="020F0502020204030204" pitchFamily="34" charset="0"/>
                <a:ea typeface="Calibri" panose="020F0502020204030204" pitchFamily="34" charset="0"/>
              </a:rPr>
              <a:t>Wbb</a:t>
            </a:r>
            <a:r>
              <a:rPr lang="nl-NL" sz="1800" i="1" dirty="0">
                <a:effectLst/>
                <a:latin typeface="Calibri" panose="020F0502020204030204" pitchFamily="34" charset="0"/>
                <a:ea typeface="Calibri" panose="020F0502020204030204" pitchFamily="34" charset="0"/>
              </a:rPr>
              <a:t> en de waterbeheerder zal dit bepaald moeten worden.</a:t>
            </a:r>
          </a:p>
          <a:p>
            <a:endParaRPr lang="nl-NL" sz="1800" i="1" dirty="0">
              <a:effectLst/>
              <a:latin typeface="Calibri" panose="020F0502020204030204" pitchFamily="34" charset="0"/>
              <a:ea typeface="Calibri" panose="020F0502020204030204" pitchFamily="34" charset="0"/>
            </a:endParaRPr>
          </a:p>
          <a:p>
            <a:r>
              <a:rPr lang="nl-NL" sz="1800" i="0" dirty="0">
                <a:effectLst/>
                <a:latin typeface="Calibri" panose="020F0502020204030204" pitchFamily="34" charset="0"/>
                <a:ea typeface="Calibri" panose="020F0502020204030204" pitchFamily="34" charset="0"/>
              </a:rPr>
              <a:t>Het is de vraag of dit echt speelt. Tot op heden is er geen bronlocatie bekend waar dit aan de orde is. </a:t>
            </a:r>
          </a:p>
          <a:p>
            <a:r>
              <a:rPr lang="nl-NL" sz="1800" i="0" dirty="0">
                <a:effectLst/>
                <a:latin typeface="Calibri" panose="020F0502020204030204" pitchFamily="34" charset="0"/>
                <a:ea typeface="Calibri" panose="020F0502020204030204" pitchFamily="34" charset="0"/>
              </a:rPr>
              <a:t>Op grond hiervan wordt gesteld dat bij gehalten &lt;I sprake is van een verwaarloosbaar risico en dat geen actie nodig is.</a:t>
            </a:r>
          </a:p>
          <a:p>
            <a:r>
              <a:rPr lang="nl-NL" sz="1800" i="1" dirty="0">
                <a:effectLst/>
                <a:latin typeface="Calibri" panose="020F0502020204030204" pitchFamily="34" charset="0"/>
                <a:ea typeface="Calibri" panose="020F0502020204030204" pitchFamily="34" charset="0"/>
              </a:rPr>
              <a:t> </a:t>
            </a:r>
            <a:endParaRPr lang="nl-NL" sz="1800" dirty="0"/>
          </a:p>
          <a:p>
            <a:pPr>
              <a:lnSpc>
                <a:spcPts val="1400"/>
              </a:lnSpc>
            </a:pPr>
            <a:r>
              <a:rPr lang="nl-NL" sz="1800" dirty="0">
                <a:effectLst/>
                <a:latin typeface="Georgia" panose="02040502050405020303" pitchFamily="18" charset="0"/>
                <a:ea typeface="Calibri" panose="020F0502020204030204" pitchFamily="34" charset="0"/>
                <a:cs typeface="Times New Roman" panose="02020603050405020304" pitchFamily="18" charset="0"/>
              </a:rPr>
              <a:t> </a:t>
            </a:r>
          </a:p>
          <a:p>
            <a:endParaRPr lang="nl-NL" dirty="0"/>
          </a:p>
        </p:txBody>
      </p:sp>
      <p:sp>
        <p:nvSpPr>
          <p:cNvPr id="4" name="Tijdelijke aanduiding voor voettekst 3"/>
          <p:cNvSpPr>
            <a:spLocks noGrp="1"/>
          </p:cNvSpPr>
          <p:nvPr>
            <p:ph type="ftr" sz="quarter" idx="4"/>
          </p:nvPr>
        </p:nvSpPr>
        <p:spPr/>
        <p:txBody>
          <a:bodyPr/>
          <a:lstStyle/>
          <a:p>
            <a:pPr>
              <a:defRPr/>
            </a:pPr>
            <a:r>
              <a:rPr lang="en-US"/>
              <a:t>VOETREGEL</a:t>
            </a:r>
            <a:endParaRPr lang="en-US" dirty="0"/>
          </a:p>
        </p:txBody>
      </p:sp>
      <p:sp>
        <p:nvSpPr>
          <p:cNvPr id="5" name="Tijdelijke aanduiding voor dianummer 4"/>
          <p:cNvSpPr>
            <a:spLocks noGrp="1"/>
          </p:cNvSpPr>
          <p:nvPr>
            <p:ph type="sldNum" sz="quarter" idx="5"/>
          </p:nvPr>
        </p:nvSpPr>
        <p:spPr/>
        <p:txBody>
          <a:bodyPr/>
          <a:lstStyle/>
          <a:p>
            <a:pPr>
              <a:defRPr/>
            </a:pPr>
            <a:fld id="{96C90E17-C8BC-304D-B481-365F1DB42C12}" type="slidenum">
              <a:rPr lang="en-US" smtClean="0"/>
              <a:pPr>
                <a:defRPr/>
              </a:pPr>
              <a:t>14</a:t>
            </a:fld>
            <a:endParaRPr lang="en-US"/>
          </a:p>
        </p:txBody>
      </p:sp>
    </p:spTree>
    <p:extLst>
      <p:ext uri="{BB962C8B-B14F-4D97-AF65-F5344CB8AC3E}">
        <p14:creationId xmlns:p14="http://schemas.microsoft.com/office/powerpoint/2010/main" val="113821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400"/>
              </a:lnSpc>
            </a:pPr>
            <a:r>
              <a:rPr lang="nl-NL"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Aantekeningenkeuzes in </a:t>
            </a:r>
            <a:r>
              <a:rPr lang="nl-NL" sz="12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Squit</a:t>
            </a:r>
            <a:r>
              <a:rPr lang="nl-NL"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-ibis</a:t>
            </a:r>
            <a:endParaRPr lang="nl-NL" sz="1200" dirty="0">
              <a:effectLst/>
              <a:latin typeface="Georgia" panose="02040502050405020303" pitchFamily="18" charset="0"/>
              <a:ea typeface="Calibri" panose="020F0502020204030204" pitchFamily="34" charset="0"/>
              <a:cs typeface="Times New Roman" panose="02020603050405020304" pitchFamily="18" charset="0"/>
            </a:endParaRPr>
          </a:p>
          <a:p>
            <a:pPr>
              <a:lnSpc>
                <a:spcPts val="1400"/>
              </a:lnSpc>
            </a:pPr>
            <a:r>
              <a:rPr lang="nl-NL"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NL" sz="1200" dirty="0">
              <a:effectLst/>
              <a:latin typeface="Georgia" panose="02040502050405020303" pitchFamily="18" charset="0"/>
              <a:ea typeface="Calibri" panose="020F0502020204030204" pitchFamily="34" charset="0"/>
              <a:cs typeface="Times New Roman" panose="02020603050405020304" pitchFamily="18" charset="0"/>
            </a:endParaRPr>
          </a:p>
          <a:p>
            <a:pPr>
              <a:lnSpc>
                <a:spcPts val="1400"/>
              </a:lnSpc>
            </a:pPr>
            <a:r>
              <a:rPr lang="nl-NL"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analyse rapportage TAUW "Inventarisatie mogelijke probleemlocaties (</a:t>
            </a:r>
            <a:r>
              <a:rPr lang="nl-NL" sz="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Wbb</a:t>
            </a:r>
            <a:r>
              <a:rPr lang="nl-NL"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voor bedreiging kwaliteit kwetsbare objecten (KRW/RWP), R001-1271890TNY-V03-rlk-NL, april 2021" </a:t>
            </a:r>
            <a:br>
              <a:rPr lang="nl-NL"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nl-NL"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Mobiele grondwaterverontreiniging (&lt;I) buiten kwetsbaar object </a:t>
            </a:r>
            <a:endParaRPr lang="nl-NL" sz="12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ts val="1400"/>
              </a:lnSpc>
              <a:buFont typeface="+mj-lt"/>
              <a:buAutoNum type="arabicPeriod"/>
            </a:pPr>
            <a:r>
              <a:rPr lang="nl-NL"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Mobiele grondwaterverontreiniging (&gt;I) buiten kwetsbaar object</a:t>
            </a:r>
            <a:endParaRPr lang="nl-NL" sz="12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ts val="1400"/>
              </a:lnSpc>
              <a:buFont typeface="+mj-lt"/>
              <a:buAutoNum type="arabicPeriod"/>
            </a:pPr>
            <a:r>
              <a:rPr lang="nl-NL"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Risico's voldoende beschouwd. Mobiele grondwaterverontreiniging (&lt;I) binnen kwetsbaar object 'Onttrekkingen van water voor menselijke consumptie door overige bedrijven' </a:t>
            </a:r>
            <a:endParaRPr lang="nl-NL" sz="12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ts val="1400"/>
              </a:lnSpc>
              <a:buFont typeface="+mj-lt"/>
              <a:buAutoNum type="arabicPeriod"/>
            </a:pPr>
            <a:r>
              <a:rPr lang="nl-NL"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Risico's voldoende beschouwd. Mobiele grondwaterverontreiniging (&gt;I) binnen kwetsbaar object 'Onttrekkingen van water voor menselijke consumptie drinkwaterbedrijven' (Grift)</a:t>
            </a:r>
            <a:endParaRPr lang="nl-NL" sz="12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ts val="1400"/>
              </a:lnSpc>
              <a:buFont typeface="+mj-lt"/>
              <a:buAutoNum type="arabicPeriod"/>
            </a:pPr>
            <a:r>
              <a:rPr lang="nl-NL"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Risico's nog niet beschouwd. Mobiele grondwaterverontreiniging (&lt;I) binnen kwetsbaar object 'Onttrekkingen van water voor menselijke consumptie drinkwaterbedrijven' (1e pand Apeldoorns Kanaal)</a:t>
            </a:r>
            <a:endParaRPr lang="nl-NL" sz="12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ts val="1400"/>
              </a:lnSpc>
              <a:buFont typeface="+mj-lt"/>
              <a:buAutoNum type="arabicPeriod"/>
            </a:pPr>
            <a:r>
              <a:rPr lang="nl-NL"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Risico's nog niet beschouwd. Mobiele grondwaterverontreiniging (&gt;I) binnen kwetsbare objecten 'Onttrekkingen van water voor menselijke consumptie drinkwaterbedrijven' (Grift)</a:t>
            </a:r>
            <a:endParaRPr lang="nl-NL" sz="1200" dirty="0">
              <a:effectLst/>
              <a:latin typeface="Georgia" panose="02040502050405020303" pitchFamily="18" charset="0"/>
              <a:ea typeface="Calibri" panose="020F0502020204030204" pitchFamily="34" charset="0"/>
              <a:cs typeface="Times New Roman" panose="02020603050405020304" pitchFamily="18" charset="0"/>
            </a:endParaRPr>
          </a:p>
          <a:p>
            <a:pPr marL="270510">
              <a:lnSpc>
                <a:spcPts val="1400"/>
              </a:lnSpc>
            </a:pPr>
            <a:r>
              <a:rPr lang="nl-NL"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NL" sz="1200" dirty="0">
              <a:effectLst/>
              <a:latin typeface="Georgia" panose="02040502050405020303" pitchFamily="18" charset="0"/>
              <a:ea typeface="Calibri" panose="020F0502020204030204" pitchFamily="34" charset="0"/>
              <a:cs typeface="Times New Roman" panose="02020603050405020304" pitchFamily="18" charset="0"/>
            </a:endParaRPr>
          </a:p>
          <a:p>
            <a:endParaRPr lang="nl-NL" sz="1200" dirty="0">
              <a:effectLst/>
              <a:latin typeface="Calibri" panose="020F0502020204030204" pitchFamily="34" charset="0"/>
              <a:ea typeface="Calibri" panose="020F0502020204030204" pitchFamily="34" charset="0"/>
            </a:endParaRPr>
          </a:p>
          <a:p>
            <a:endParaRPr lang="nl-NL" dirty="0"/>
          </a:p>
        </p:txBody>
      </p:sp>
      <p:sp>
        <p:nvSpPr>
          <p:cNvPr id="4" name="Tijdelijke aanduiding voor voettekst 3"/>
          <p:cNvSpPr>
            <a:spLocks noGrp="1"/>
          </p:cNvSpPr>
          <p:nvPr>
            <p:ph type="ftr" sz="quarter" idx="4"/>
          </p:nvPr>
        </p:nvSpPr>
        <p:spPr/>
        <p:txBody>
          <a:bodyPr/>
          <a:lstStyle/>
          <a:p>
            <a:pPr>
              <a:defRPr/>
            </a:pPr>
            <a:r>
              <a:rPr lang="en-US"/>
              <a:t>VOETREGEL</a:t>
            </a:r>
            <a:endParaRPr lang="en-US" dirty="0"/>
          </a:p>
        </p:txBody>
      </p:sp>
      <p:sp>
        <p:nvSpPr>
          <p:cNvPr id="5" name="Tijdelijke aanduiding voor dianummer 4"/>
          <p:cNvSpPr>
            <a:spLocks noGrp="1"/>
          </p:cNvSpPr>
          <p:nvPr>
            <p:ph type="sldNum" sz="quarter" idx="5"/>
          </p:nvPr>
        </p:nvSpPr>
        <p:spPr/>
        <p:txBody>
          <a:bodyPr/>
          <a:lstStyle/>
          <a:p>
            <a:pPr>
              <a:defRPr/>
            </a:pPr>
            <a:fld id="{96C90E17-C8BC-304D-B481-365F1DB42C12}" type="slidenum">
              <a:rPr lang="en-US" smtClean="0"/>
              <a:pPr>
                <a:defRPr/>
              </a:pPr>
              <a:t>15</a:t>
            </a:fld>
            <a:endParaRPr lang="en-US"/>
          </a:p>
        </p:txBody>
      </p:sp>
    </p:spTree>
    <p:extLst>
      <p:ext uri="{BB962C8B-B14F-4D97-AF65-F5344CB8AC3E}">
        <p14:creationId xmlns:p14="http://schemas.microsoft.com/office/powerpoint/2010/main" val="2353319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Totaal 29.680 locaties gescreend.</a:t>
            </a:r>
          </a:p>
          <a:p>
            <a:pPr marL="0" indent="0">
              <a:buFont typeface="Arial" panose="020B0604020202020204" pitchFamily="34" charset="0"/>
              <a:buNone/>
            </a:pPr>
            <a:endParaRPr lang="nl-NL" dirty="0"/>
          </a:p>
          <a:p>
            <a:pPr marL="0" indent="0">
              <a:buFont typeface="Arial" panose="020B0604020202020204" pitchFamily="34" charset="0"/>
              <a:buNone/>
            </a:pPr>
            <a:r>
              <a:rPr lang="nl-NL" dirty="0"/>
              <a:t>26.498  mobiele </a:t>
            </a:r>
            <a:r>
              <a:rPr lang="nl-NL" dirty="0" err="1"/>
              <a:t>gwv</a:t>
            </a:r>
            <a:r>
              <a:rPr lang="nl-NL" dirty="0"/>
              <a:t> buiten kwetsbaar object (89%)</a:t>
            </a:r>
          </a:p>
          <a:p>
            <a:pPr marL="0" indent="0">
              <a:buFont typeface="Arial" panose="020B0604020202020204" pitchFamily="34" charset="0"/>
              <a:buNone/>
            </a:pPr>
            <a:r>
              <a:rPr lang="nl-NL" dirty="0"/>
              <a:t>1690 mobiele </a:t>
            </a:r>
            <a:r>
              <a:rPr lang="nl-NL" dirty="0" err="1"/>
              <a:t>gwv</a:t>
            </a:r>
            <a:r>
              <a:rPr lang="nl-NL" dirty="0"/>
              <a:t> binnen kwetsbaar object maar risico’s beschouwd (6%)</a:t>
            </a:r>
          </a:p>
          <a:p>
            <a:pPr marL="0" indent="0">
              <a:buFont typeface="Arial" panose="020B0604020202020204" pitchFamily="34" charset="0"/>
              <a:buNone/>
            </a:pPr>
            <a:r>
              <a:rPr lang="nl-NL" dirty="0"/>
              <a:t>1492 mobiele </a:t>
            </a:r>
            <a:r>
              <a:rPr lang="nl-NL" dirty="0" err="1"/>
              <a:t>gwv</a:t>
            </a:r>
            <a:r>
              <a:rPr lang="nl-NL" dirty="0"/>
              <a:t> binnen kwetsbaar object maar risico’s niet beschouwd (5%)</a:t>
            </a:r>
          </a:p>
          <a:p>
            <a:pPr marL="0" indent="0">
              <a:buFont typeface="Arial" panose="020B0604020202020204" pitchFamily="34" charset="0"/>
              <a:buNone/>
            </a:pPr>
            <a:endParaRPr lang="nl-NL" dirty="0"/>
          </a:p>
          <a:p>
            <a:pPr marL="0" indent="0">
              <a:buFont typeface="Arial" panose="020B0604020202020204" pitchFamily="34" charset="0"/>
              <a:buNone/>
            </a:pPr>
            <a:r>
              <a:rPr lang="nl-NL" dirty="0"/>
              <a:t>66 boven I-waarde (0,2%):</a:t>
            </a:r>
          </a:p>
          <a:p>
            <a:pPr marL="857250" lvl="2" indent="-457200">
              <a:buFont typeface="Arial" panose="020B0604020202020204" pitchFamily="34" charset="0"/>
              <a:buChar char="•"/>
            </a:pPr>
            <a:r>
              <a:rPr lang="nl-NL" sz="2600" dirty="0" err="1"/>
              <a:t>Onttr</a:t>
            </a:r>
            <a:r>
              <a:rPr lang="nl-NL" sz="2600" dirty="0"/>
              <a:t>. drinkwaterbedrijven	33 </a:t>
            </a:r>
          </a:p>
          <a:p>
            <a:pPr marL="857250" lvl="2" indent="-457200">
              <a:buFont typeface="Arial" panose="020B0604020202020204" pitchFamily="34" charset="0"/>
              <a:buChar char="•"/>
            </a:pPr>
            <a:r>
              <a:rPr lang="nl-NL" sz="2600" dirty="0"/>
              <a:t>Aangewezen </a:t>
            </a:r>
            <a:r>
              <a:rPr lang="nl-NL" sz="2600" dirty="0" err="1"/>
              <a:t>opp.water</a:t>
            </a:r>
            <a:r>
              <a:rPr lang="nl-NL" sz="2600" dirty="0"/>
              <a:t>	26</a:t>
            </a:r>
          </a:p>
          <a:p>
            <a:pPr marL="857250" lvl="2" indent="-457200">
              <a:buFont typeface="Arial" panose="020B0604020202020204" pitchFamily="34" charset="0"/>
              <a:buChar char="•"/>
            </a:pPr>
            <a:r>
              <a:rPr lang="nl-NL" sz="2600" dirty="0"/>
              <a:t>Natura2000			10</a:t>
            </a:r>
          </a:p>
          <a:p>
            <a:pPr marL="857250" lvl="2" indent="-457200">
              <a:buFont typeface="Arial" panose="020B0604020202020204" pitchFamily="34" charset="0"/>
              <a:buChar char="•"/>
            </a:pPr>
            <a:r>
              <a:rPr lang="nl-NL" sz="2600" dirty="0"/>
              <a:t>Zwemwater	</a:t>
            </a:r>
            <a:r>
              <a:rPr lang="nl-NL" sz="2400" dirty="0"/>
              <a:t>		2</a:t>
            </a:r>
          </a:p>
          <a:p>
            <a:endParaRPr lang="nl-NL" dirty="0"/>
          </a:p>
        </p:txBody>
      </p:sp>
      <p:sp>
        <p:nvSpPr>
          <p:cNvPr id="4" name="Tijdelijke aanduiding voor voettekst 3"/>
          <p:cNvSpPr>
            <a:spLocks noGrp="1"/>
          </p:cNvSpPr>
          <p:nvPr>
            <p:ph type="ftr" sz="quarter" idx="4"/>
          </p:nvPr>
        </p:nvSpPr>
        <p:spPr/>
        <p:txBody>
          <a:bodyPr/>
          <a:lstStyle/>
          <a:p>
            <a:pPr>
              <a:defRPr/>
            </a:pPr>
            <a:r>
              <a:rPr lang="en-US"/>
              <a:t>VOETREGEL</a:t>
            </a:r>
            <a:endParaRPr lang="en-US" dirty="0"/>
          </a:p>
        </p:txBody>
      </p:sp>
      <p:sp>
        <p:nvSpPr>
          <p:cNvPr id="5" name="Tijdelijke aanduiding voor dianummer 4"/>
          <p:cNvSpPr>
            <a:spLocks noGrp="1"/>
          </p:cNvSpPr>
          <p:nvPr>
            <p:ph type="sldNum" sz="quarter" idx="5"/>
          </p:nvPr>
        </p:nvSpPr>
        <p:spPr/>
        <p:txBody>
          <a:bodyPr/>
          <a:lstStyle/>
          <a:p>
            <a:pPr>
              <a:defRPr/>
            </a:pPr>
            <a:fld id="{96C90E17-C8BC-304D-B481-365F1DB42C12}" type="slidenum">
              <a:rPr lang="en-US" smtClean="0"/>
              <a:pPr>
                <a:defRPr/>
              </a:pPr>
              <a:t>16</a:t>
            </a:fld>
            <a:endParaRPr lang="en-US"/>
          </a:p>
        </p:txBody>
      </p:sp>
    </p:spTree>
    <p:extLst>
      <p:ext uri="{BB962C8B-B14F-4D97-AF65-F5344CB8AC3E}">
        <p14:creationId xmlns:p14="http://schemas.microsoft.com/office/powerpoint/2010/main" val="1092936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Locaties staan heel soms onder verschillende namen meerdere malen in </a:t>
            </a:r>
            <a:r>
              <a:rPr lang="nl-NL" dirty="0" err="1"/>
              <a:t>squit</a:t>
            </a:r>
            <a:r>
              <a:rPr lang="nl-NL" dirty="0"/>
              <a:t> (met of zonder </a:t>
            </a:r>
            <a:r>
              <a:rPr lang="nl-NL" dirty="0" err="1"/>
              <a:t>huisnr</a:t>
            </a:r>
            <a:r>
              <a:rPr lang="nl-NL" dirty="0"/>
              <a:t> of meerdere </a:t>
            </a:r>
            <a:r>
              <a:rPr lang="nl-NL" dirty="0" err="1"/>
              <a:t>huisnrs</a:t>
            </a:r>
            <a:r>
              <a:rPr lang="nl-NL" dirty="0"/>
              <a:t>.). </a:t>
            </a:r>
          </a:p>
          <a:p>
            <a:r>
              <a:rPr lang="nl-NL" dirty="0"/>
              <a:t>Echter staat dan bij 1 locatie de informatie van uitgevoerde onderzoek en sanering, maar bij een ander naam niet terwijl het om dezelfde locatie gaat.</a:t>
            </a:r>
          </a:p>
          <a:p>
            <a:endParaRPr lang="nl-NL"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nl-NL" dirty="0"/>
              <a:t>Wij doen nog een check op bekende duidelijke </a:t>
            </a:r>
            <a:r>
              <a:rPr lang="nl-NL" dirty="0" err="1"/>
              <a:t>dubbels</a:t>
            </a:r>
            <a:r>
              <a:rPr lang="nl-NL" dirty="0"/>
              <a:t> waar dat relevant kan zijn</a:t>
            </a:r>
            <a:r>
              <a:rPr lang="nl-NL" sz="1200" dirty="0"/>
              <a:t>. NIET VOOR HEEL SQUIT</a:t>
            </a:r>
            <a:endParaRPr lang="nl-NL" dirty="0"/>
          </a:p>
          <a:p>
            <a:endParaRPr lang="nl-NL" dirty="0"/>
          </a:p>
          <a:p>
            <a:endParaRPr lang="nl-NL" b="1" dirty="0"/>
          </a:p>
        </p:txBody>
      </p:sp>
      <p:sp>
        <p:nvSpPr>
          <p:cNvPr id="4" name="Tijdelijke aanduiding voor voettekst 3"/>
          <p:cNvSpPr>
            <a:spLocks noGrp="1"/>
          </p:cNvSpPr>
          <p:nvPr>
            <p:ph type="ftr" sz="quarter" idx="4"/>
          </p:nvPr>
        </p:nvSpPr>
        <p:spPr/>
        <p:txBody>
          <a:bodyPr/>
          <a:lstStyle/>
          <a:p>
            <a:pPr>
              <a:defRPr/>
            </a:pPr>
            <a:r>
              <a:rPr lang="en-US"/>
              <a:t>VOETREGEL</a:t>
            </a:r>
            <a:endParaRPr lang="en-US" dirty="0"/>
          </a:p>
        </p:txBody>
      </p:sp>
      <p:sp>
        <p:nvSpPr>
          <p:cNvPr id="5" name="Tijdelijke aanduiding voor dianummer 4"/>
          <p:cNvSpPr>
            <a:spLocks noGrp="1"/>
          </p:cNvSpPr>
          <p:nvPr>
            <p:ph type="sldNum" sz="quarter" idx="5"/>
          </p:nvPr>
        </p:nvSpPr>
        <p:spPr/>
        <p:txBody>
          <a:bodyPr/>
          <a:lstStyle/>
          <a:p>
            <a:pPr>
              <a:defRPr/>
            </a:pPr>
            <a:fld id="{96C90E17-C8BC-304D-B481-365F1DB42C12}" type="slidenum">
              <a:rPr lang="en-US" smtClean="0"/>
              <a:pPr>
                <a:defRPr/>
              </a:pPr>
              <a:t>17</a:t>
            </a:fld>
            <a:endParaRPr lang="en-US"/>
          </a:p>
        </p:txBody>
      </p:sp>
    </p:spTree>
    <p:extLst>
      <p:ext uri="{BB962C8B-B14F-4D97-AF65-F5344CB8AC3E}">
        <p14:creationId xmlns:p14="http://schemas.microsoft.com/office/powerpoint/2010/main" val="3618098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rPr>
              <a:t>Wat nu te doen bij die 66 locaties &gt;I waar de risico’s niet zijn beschouwd?</a:t>
            </a:r>
          </a:p>
          <a:p>
            <a:endParaRPr lang="nl-NL" sz="1800" dirty="0">
              <a:effectLst/>
              <a:latin typeface="Calibri" panose="020F0502020204030204" pitchFamily="34" charset="0"/>
              <a:ea typeface="Calibri" panose="020F0502020204030204" pitchFamily="34" charset="0"/>
            </a:endParaRPr>
          </a:p>
          <a:p>
            <a:r>
              <a:rPr lang="nl-NL" sz="1800" dirty="0">
                <a:effectLst/>
                <a:latin typeface="Calibri" panose="020F0502020204030204" pitchFamily="34" charset="0"/>
                <a:ea typeface="Calibri" panose="020F0502020204030204" pitchFamily="34" charset="0"/>
              </a:rPr>
              <a:t>Soms kan initiatiefnemer vrij goed motiveren waarom er geen sprake is van risico’s</a:t>
            </a:r>
          </a:p>
          <a:p>
            <a:r>
              <a:rPr lang="nl-NL" dirty="0"/>
              <a:t>Initiatiefnemer moet motivatie dan wel in het onderzoek opnemen.</a:t>
            </a:r>
          </a:p>
          <a:p>
            <a:r>
              <a:rPr lang="nl-NL" dirty="0"/>
              <a:t>Voorbeelden:</a:t>
            </a:r>
          </a:p>
          <a:p>
            <a:pPr marL="171450" indent="-171450">
              <a:buFont typeface="Arial" panose="020B0604020202020204" pitchFamily="34" charset="0"/>
              <a:buChar char="•"/>
            </a:pPr>
            <a:r>
              <a:rPr lang="nl-NL" dirty="0"/>
              <a:t>Locatie met 1 peilbuis &gt; I en rest &lt;I</a:t>
            </a:r>
          </a:p>
          <a:p>
            <a:pPr marL="171450" indent="-171450">
              <a:buFont typeface="Arial" panose="020B0604020202020204" pitchFamily="34" charset="0"/>
              <a:buChar char="•"/>
            </a:pPr>
            <a:r>
              <a:rPr lang="nl-NL" dirty="0"/>
              <a:t>Peilbuizen  &gt;I maar enorme verdunning (kwetsbaar object Apeldoorns Kanaal)</a:t>
            </a:r>
          </a:p>
          <a:p>
            <a:pPr marL="171450" indent="-171450">
              <a:buFont typeface="Arial" panose="020B0604020202020204" pitchFamily="34" charset="0"/>
              <a:buChar char="•"/>
            </a:pPr>
            <a:r>
              <a:rPr lang="nl-NL" dirty="0"/>
              <a:t>Locatie &gt; I maar al gesaneerd (ibs of sanering met nazorg)</a:t>
            </a:r>
          </a:p>
          <a:p>
            <a:endParaRPr lang="nl-NL" dirty="0"/>
          </a:p>
          <a:p>
            <a:r>
              <a:rPr lang="nl-NL" sz="1800" dirty="0">
                <a:effectLst/>
                <a:latin typeface="Calibri" panose="020F0502020204030204" pitchFamily="34" charset="0"/>
                <a:ea typeface="Calibri" panose="020F0502020204030204" pitchFamily="34" charset="0"/>
              </a:rPr>
              <a:t>Soms is het niet geheel duidelijk en dan zal er meer inhoudelijk gekeken moeten worden naar de situatie.</a:t>
            </a:r>
          </a:p>
          <a:p>
            <a:r>
              <a:rPr lang="nl-NL" sz="1800" dirty="0">
                <a:effectLst/>
                <a:latin typeface="Calibri" panose="020F0502020204030204" pitchFamily="34" charset="0"/>
                <a:ea typeface="Calibri" panose="020F0502020204030204" pitchFamily="34" charset="0"/>
              </a:rPr>
              <a:t>Het kan zijn dat dan aanvullend onderzoek nodig is.</a:t>
            </a:r>
          </a:p>
          <a:p>
            <a:r>
              <a:rPr lang="nl-NL" sz="1800" dirty="0">
                <a:effectLst/>
                <a:latin typeface="Calibri" panose="020F0502020204030204" pitchFamily="34" charset="0"/>
                <a:ea typeface="Calibri" panose="020F0502020204030204" pitchFamily="34" charset="0"/>
              </a:rPr>
              <a:t>Dat kan een berekening zijn van de verspreiding of zelfs veldwerk met analyses.</a:t>
            </a:r>
          </a:p>
          <a:p>
            <a:endParaRPr lang="nl-NL" sz="1800" dirty="0">
              <a:effectLst/>
              <a:latin typeface="Calibri" panose="020F0502020204030204" pitchFamily="34" charset="0"/>
              <a:ea typeface="Calibri" panose="020F0502020204030204" pitchFamily="34" charset="0"/>
            </a:endParaRPr>
          </a:p>
        </p:txBody>
      </p:sp>
      <p:sp>
        <p:nvSpPr>
          <p:cNvPr id="4" name="Tijdelijke aanduiding voor voettekst 3"/>
          <p:cNvSpPr>
            <a:spLocks noGrp="1"/>
          </p:cNvSpPr>
          <p:nvPr>
            <p:ph type="ftr" sz="quarter" idx="4"/>
          </p:nvPr>
        </p:nvSpPr>
        <p:spPr/>
        <p:txBody>
          <a:bodyPr/>
          <a:lstStyle/>
          <a:p>
            <a:pPr>
              <a:defRPr/>
            </a:pPr>
            <a:r>
              <a:rPr lang="en-US"/>
              <a:t>VOETREGEL</a:t>
            </a:r>
            <a:endParaRPr lang="en-US" dirty="0"/>
          </a:p>
        </p:txBody>
      </p:sp>
      <p:sp>
        <p:nvSpPr>
          <p:cNvPr id="5" name="Tijdelijke aanduiding voor dianummer 4"/>
          <p:cNvSpPr>
            <a:spLocks noGrp="1"/>
          </p:cNvSpPr>
          <p:nvPr>
            <p:ph type="sldNum" sz="quarter" idx="5"/>
          </p:nvPr>
        </p:nvSpPr>
        <p:spPr/>
        <p:txBody>
          <a:bodyPr/>
          <a:lstStyle/>
          <a:p>
            <a:pPr>
              <a:defRPr/>
            </a:pPr>
            <a:fld id="{96C90E17-C8BC-304D-B481-365F1DB42C12}" type="slidenum">
              <a:rPr lang="en-US" smtClean="0"/>
              <a:pPr>
                <a:defRPr/>
              </a:pPr>
              <a:t>18</a:t>
            </a:fld>
            <a:endParaRPr lang="en-US"/>
          </a:p>
        </p:txBody>
      </p:sp>
    </p:spTree>
    <p:extLst>
      <p:ext uri="{BB962C8B-B14F-4D97-AF65-F5344CB8AC3E}">
        <p14:creationId xmlns:p14="http://schemas.microsoft.com/office/powerpoint/2010/main" val="860589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dirty="0"/>
          </a:p>
          <a:p>
            <a:pPr marL="0" indent="0">
              <a:buNone/>
            </a:pPr>
            <a:endParaRPr lang="nl-NL" dirty="0"/>
          </a:p>
        </p:txBody>
      </p:sp>
      <p:sp>
        <p:nvSpPr>
          <p:cNvPr id="4" name="Tijdelijke aanduiding voor voettekst 3"/>
          <p:cNvSpPr>
            <a:spLocks noGrp="1"/>
          </p:cNvSpPr>
          <p:nvPr>
            <p:ph type="ftr" sz="quarter" idx="4"/>
          </p:nvPr>
        </p:nvSpPr>
        <p:spPr/>
        <p:txBody>
          <a:bodyPr/>
          <a:lstStyle/>
          <a:p>
            <a:pPr>
              <a:defRPr/>
            </a:pPr>
            <a:r>
              <a:rPr lang="en-US"/>
              <a:t>VOETREGEL</a:t>
            </a:r>
            <a:endParaRPr lang="en-US" dirty="0"/>
          </a:p>
        </p:txBody>
      </p:sp>
      <p:sp>
        <p:nvSpPr>
          <p:cNvPr id="5" name="Tijdelijke aanduiding voor dianummer 4"/>
          <p:cNvSpPr>
            <a:spLocks noGrp="1"/>
          </p:cNvSpPr>
          <p:nvPr>
            <p:ph type="sldNum" sz="quarter" idx="5"/>
          </p:nvPr>
        </p:nvSpPr>
        <p:spPr/>
        <p:txBody>
          <a:bodyPr/>
          <a:lstStyle/>
          <a:p>
            <a:pPr>
              <a:defRPr/>
            </a:pPr>
            <a:fld id="{96C90E17-C8BC-304D-B481-365F1DB42C12}" type="slidenum">
              <a:rPr lang="en-US" smtClean="0"/>
              <a:pPr>
                <a:defRPr/>
              </a:pPr>
              <a:t>19</a:t>
            </a:fld>
            <a:endParaRPr lang="en-US"/>
          </a:p>
        </p:txBody>
      </p:sp>
    </p:spTree>
    <p:extLst>
      <p:ext uri="{BB962C8B-B14F-4D97-AF65-F5344CB8AC3E}">
        <p14:creationId xmlns:p14="http://schemas.microsoft.com/office/powerpoint/2010/main" val="191876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nl-NL" dirty="0"/>
              <a:t>Bij gehalten in het grondwater &gt;signaleringswaarde kijken naar: </a:t>
            </a:r>
            <a:r>
              <a:rPr lang="nl-NL" dirty="0" err="1"/>
              <a:t>etc</a:t>
            </a:r>
            <a:r>
              <a:rPr lang="nl-NL" dirty="0"/>
              <a:t> </a:t>
            </a:r>
            <a:r>
              <a:rPr lang="nl-NL" dirty="0" err="1"/>
              <a:t>etc</a:t>
            </a:r>
            <a:endParaRPr lang="nl-NL"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nl-NL"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nl-NL" dirty="0"/>
              <a:t>Saneringsplan bronaanpak onderdeel van melding ‘graven in de bodem’ bij de gemeente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nl-NL"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nl-NL" dirty="0"/>
          </a:p>
          <a:p>
            <a:r>
              <a:rPr lang="nl-NL" dirty="0"/>
              <a:t>Het opsturen van de informatie heeft te maken met de formele toezicht en handhavingsbevoegdheid van de provincie vanuit de maatwerkregels in de verordening.</a:t>
            </a:r>
          </a:p>
          <a:p>
            <a:r>
              <a:rPr lang="nl-NL" dirty="0"/>
              <a:t>De provincie kan dan handhavend </a:t>
            </a:r>
            <a:r>
              <a:rPr lang="nl-NL" dirty="0" err="1"/>
              <a:t>otredenm</a:t>
            </a:r>
            <a:r>
              <a:rPr lang="nl-NL" dirty="0"/>
              <a:t> als de bronaanpak niet goed wordt uitgevoerd.</a:t>
            </a:r>
          </a:p>
        </p:txBody>
      </p:sp>
      <p:sp>
        <p:nvSpPr>
          <p:cNvPr id="4" name="Tijdelijke aanduiding voor voettekst 3"/>
          <p:cNvSpPr>
            <a:spLocks noGrp="1"/>
          </p:cNvSpPr>
          <p:nvPr>
            <p:ph type="ftr" sz="quarter" idx="4"/>
          </p:nvPr>
        </p:nvSpPr>
        <p:spPr/>
        <p:txBody>
          <a:bodyPr/>
          <a:lstStyle/>
          <a:p>
            <a:pPr>
              <a:defRPr/>
            </a:pPr>
            <a:r>
              <a:rPr lang="en-US" dirty="0"/>
              <a:t>VOETREGEL</a:t>
            </a:r>
          </a:p>
        </p:txBody>
      </p:sp>
      <p:sp>
        <p:nvSpPr>
          <p:cNvPr id="5" name="Tijdelijke aanduiding voor dianummer 4"/>
          <p:cNvSpPr>
            <a:spLocks noGrp="1"/>
          </p:cNvSpPr>
          <p:nvPr>
            <p:ph type="sldNum" sz="quarter" idx="5"/>
          </p:nvPr>
        </p:nvSpPr>
        <p:spPr/>
        <p:txBody>
          <a:bodyPr/>
          <a:lstStyle/>
          <a:p>
            <a:pPr>
              <a:defRPr/>
            </a:pPr>
            <a:fld id="{96C90E17-C8BC-304D-B481-365F1DB42C12}" type="slidenum">
              <a:rPr lang="en-US" smtClean="0"/>
              <a:pPr>
                <a:defRPr/>
              </a:pPr>
              <a:t>3</a:t>
            </a:fld>
            <a:endParaRPr lang="en-US" dirty="0"/>
          </a:p>
        </p:txBody>
      </p:sp>
    </p:spTree>
    <p:extLst>
      <p:ext uri="{BB962C8B-B14F-4D97-AF65-F5344CB8AC3E}">
        <p14:creationId xmlns:p14="http://schemas.microsoft.com/office/powerpoint/2010/main" val="2020273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nl-NL" sz="1200" dirty="0"/>
              <a:t>Eerste punt	: Wijziging art 4.37 lid 1 en aanvulling in Toelichting)</a:t>
            </a:r>
          </a:p>
          <a:p>
            <a:pPr marL="0" marR="0" lvl="0" indent="0" algn="l" defTabSz="457200" rtl="0" eaLnBrk="0" fontAlgn="base" latinLnBrk="0" hangingPunct="0">
              <a:lnSpc>
                <a:spcPct val="100000"/>
              </a:lnSpc>
              <a:spcBef>
                <a:spcPct val="30000"/>
              </a:spcBef>
              <a:spcAft>
                <a:spcPct val="0"/>
              </a:spcAft>
              <a:buClrTx/>
              <a:buSzTx/>
              <a:buFontTx/>
              <a:buNone/>
              <a:tabLst/>
              <a:defRPr/>
            </a:pPr>
            <a:r>
              <a:rPr lang="nl-NL" sz="1200" dirty="0"/>
              <a:t>Tweede punt	: Aanvulling in Toelichting verordening</a:t>
            </a:r>
          </a:p>
          <a:p>
            <a:pPr marL="0" marR="0" lvl="0" indent="0" algn="l" defTabSz="457200" rtl="0" eaLnBrk="0" fontAlgn="base" latinLnBrk="0" hangingPunct="0">
              <a:lnSpc>
                <a:spcPct val="100000"/>
              </a:lnSpc>
              <a:spcBef>
                <a:spcPct val="30000"/>
              </a:spcBef>
              <a:spcAft>
                <a:spcPct val="0"/>
              </a:spcAft>
              <a:buClrTx/>
              <a:buSzTx/>
              <a:buFontTx/>
              <a:buNone/>
              <a:tabLst/>
              <a:defRPr/>
            </a:pPr>
            <a:r>
              <a:rPr lang="nl-NL" sz="1200" dirty="0"/>
              <a:t>Derde punt	: Wijziging/aanvulling in Toelichting</a:t>
            </a:r>
          </a:p>
          <a:p>
            <a:endParaRPr lang="nl-NL" sz="1200" dirty="0"/>
          </a:p>
          <a:p>
            <a:endParaRPr lang="nl-NL" sz="1200" dirty="0"/>
          </a:p>
          <a:p>
            <a:r>
              <a:rPr lang="nl-NL" sz="1200" dirty="0"/>
              <a:t>Wijzigingen regels in de  verordening </a:t>
            </a:r>
            <a:r>
              <a:rPr lang="nl-NL" sz="1200" dirty="0" err="1"/>
              <a:t>nav</a:t>
            </a:r>
            <a:r>
              <a:rPr lang="nl-NL" sz="1200" dirty="0"/>
              <a:t> ter visie legging (zienswijzen)</a:t>
            </a:r>
          </a:p>
          <a:p>
            <a:pPr marL="285750" indent="-285750">
              <a:buFont typeface="Arial" panose="020B0604020202020204" pitchFamily="34" charset="0"/>
              <a:buChar char="•"/>
            </a:pPr>
            <a:r>
              <a:rPr lang="nl-NL" sz="1800" dirty="0">
                <a:effectLst/>
                <a:latin typeface="Georgia" panose="02040502050405020303" pitchFamily="18" charset="0"/>
                <a:ea typeface="Calibri" panose="020F0502020204030204" pitchFamily="34" charset="0"/>
                <a:cs typeface="Times New Roman" panose="02020603050405020304" pitchFamily="18" charset="0"/>
              </a:rPr>
              <a:t>In artikel 4.37, eerste lid, wordt toegevoegd aan "Deze paragraaf is van toepassing op de activiteiten saneren van de bodem en graven in bodem met een kwaliteit boven de interventiewaarde bodemkwaliteit" : met uitzondering van werkzaamheden ten behoeve van kabels en leidingen. </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800" dirty="0">
                <a:effectLst/>
                <a:latin typeface="Georgia" panose="02040502050405020303" pitchFamily="18" charset="0"/>
                <a:ea typeface="Calibri" panose="020F0502020204030204" pitchFamily="34" charset="0"/>
                <a:cs typeface="Times New Roman" panose="02020603050405020304" pitchFamily="18" charset="0"/>
              </a:rPr>
              <a:t>De toelichting bij artikel 4.38 komt te luiden: De initiatiefnemer is verplicht een aantal onderzoeken te doen om de risico’s als gevolg van een verontreiniging in het grondwater te kunnen vaststellen. Het staat vrij om zelf de volgorde van deze onderzoeken te bepalen. Zo kan eerst worden onderzocht of negatieve gezondheidseffecten of risico’s voor kwetsbare objecten aan de orde kunnen zijn (nader bodemonderzoek), vóórdat wordt onderzocht of de verontreiniging in het grondwater verband houdt met een verontreinigingsbron in de vaste bodem op de locatie (vervolgbodemonderzoek). Als risico’s op voorhand zijn uit te sluiten, kan het zogenoemde vervolgbodemonderzoek ook achterwege blijven.</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800" dirty="0">
                <a:effectLst/>
                <a:latin typeface="Georgia" panose="02040502050405020303" pitchFamily="18" charset="0"/>
                <a:ea typeface="Calibri" panose="020F0502020204030204" pitchFamily="34" charset="0"/>
                <a:cs typeface="Times New Roman" panose="02020603050405020304" pitchFamily="18" charset="0"/>
              </a:rPr>
              <a:t>De toelichting bij artikel 4.39 komt te luiden: De gemeente is het bevoegd gezag voor de activiteiten ‘graven in bodem met een kwaliteit boven de interventiewaarde bodemkwaliteit’ en ‘saneren van de bodem’ op grond van het Besluit activiteiten leefomgeving (Bal). Dat betekent dat initiatiefnemers genoemde activiteiten verplicht moeten melden bij de gemeente. Als het bevoegd gezag moet de gemeente deze meldingen beoordelen en afhandelen. De regels in de omgevingsverordening zijn maatwerkregels ‘bovenop’ de landelijke regels over genoemde activiteiten. Dat betekent dat de gemeente bij de beoordeling en afhandeling niet alleen toetst of de initiatiefnemer voldoet aan de relevante regels van het Bal, maar ook of wordt voldaan aan de relevante (maatwerk)regels van de omgevingsverordening. Wanneer het gaat om de bestuursrechtelijke handhaving volgt uit de Omgevingswet (en het Bal) dat die taak kortgezegd berust bij het bevoegd gezag dat de regels heeft gesteld. Dat is in dit geval dus de provincie. Dit betekent dat Gedeputeerde Staten standaard het bevoegd gezag zijn wanneer het in deze gevallen op toezicht en handhaving aan komt van de provinciale (maatwerk)regels.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nl-NL" sz="18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4" name="Tijdelijke aanduiding voor voettekst 3"/>
          <p:cNvSpPr>
            <a:spLocks noGrp="1"/>
          </p:cNvSpPr>
          <p:nvPr>
            <p:ph type="ftr" sz="quarter" idx="4"/>
          </p:nvPr>
        </p:nvSpPr>
        <p:spPr/>
        <p:txBody>
          <a:bodyPr/>
          <a:lstStyle/>
          <a:p>
            <a:pPr>
              <a:defRPr/>
            </a:pPr>
            <a:r>
              <a:rPr lang="en-US"/>
              <a:t>VOETREGEL</a:t>
            </a:r>
            <a:endParaRPr lang="en-US" dirty="0"/>
          </a:p>
        </p:txBody>
      </p:sp>
      <p:sp>
        <p:nvSpPr>
          <p:cNvPr id="5" name="Tijdelijke aanduiding voor dianummer 4"/>
          <p:cNvSpPr>
            <a:spLocks noGrp="1"/>
          </p:cNvSpPr>
          <p:nvPr>
            <p:ph type="sldNum" sz="quarter" idx="5"/>
          </p:nvPr>
        </p:nvSpPr>
        <p:spPr/>
        <p:txBody>
          <a:bodyPr/>
          <a:lstStyle/>
          <a:p>
            <a:pPr>
              <a:defRPr/>
            </a:pPr>
            <a:fld id="{96C90E17-C8BC-304D-B481-365F1DB42C12}" type="slidenum">
              <a:rPr lang="en-US" smtClean="0"/>
              <a:pPr>
                <a:defRPr/>
              </a:pPr>
              <a:t>4</a:t>
            </a:fld>
            <a:endParaRPr lang="en-US"/>
          </a:p>
        </p:txBody>
      </p:sp>
    </p:spTree>
    <p:extLst>
      <p:ext uri="{BB962C8B-B14F-4D97-AF65-F5344CB8AC3E}">
        <p14:creationId xmlns:p14="http://schemas.microsoft.com/office/powerpoint/2010/main" val="1813483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1" indent="0">
              <a:buFont typeface="Arial" panose="020B0604020202020204" pitchFamily="34" charset="0"/>
              <a:buNone/>
            </a:pPr>
            <a:r>
              <a:rPr lang="nl-NL" sz="1800" b="0" i="0" u="none" strike="noStrike" baseline="0" dirty="0">
                <a:latin typeface="Arial" panose="020B0604020202020204" pitchFamily="34" charset="0"/>
              </a:rPr>
              <a:t>Gegevens Druten, Nijmegen en Arnhem zijn nog niet opgenomen in </a:t>
            </a:r>
            <a:r>
              <a:rPr lang="nl-NL" sz="1800" b="0" i="0" u="none" strike="noStrike" baseline="0" dirty="0" err="1">
                <a:latin typeface="Arial" panose="020B0604020202020204" pitchFamily="34" charset="0"/>
              </a:rPr>
              <a:t>squit</a:t>
            </a:r>
            <a:r>
              <a:rPr lang="nl-NL" sz="1800" b="0" i="0" u="none" strike="noStrike" baseline="0" dirty="0">
                <a:latin typeface="Arial" panose="020B0604020202020204" pitchFamily="34" charset="0"/>
              </a:rPr>
              <a:t> ibis</a:t>
            </a:r>
            <a:endParaRPr lang="nl-NL" sz="2600" dirty="0"/>
          </a:p>
        </p:txBody>
      </p:sp>
      <p:sp>
        <p:nvSpPr>
          <p:cNvPr id="4" name="Tijdelijke aanduiding voor voettekst 3"/>
          <p:cNvSpPr>
            <a:spLocks noGrp="1"/>
          </p:cNvSpPr>
          <p:nvPr>
            <p:ph type="ftr" sz="quarter" idx="4"/>
          </p:nvPr>
        </p:nvSpPr>
        <p:spPr/>
        <p:txBody>
          <a:bodyPr/>
          <a:lstStyle/>
          <a:p>
            <a:pPr>
              <a:defRPr/>
            </a:pPr>
            <a:r>
              <a:rPr lang="en-US"/>
              <a:t>VOETREGEL</a:t>
            </a:r>
            <a:endParaRPr lang="en-US" dirty="0"/>
          </a:p>
        </p:txBody>
      </p:sp>
      <p:sp>
        <p:nvSpPr>
          <p:cNvPr id="5" name="Tijdelijke aanduiding voor dianummer 4"/>
          <p:cNvSpPr>
            <a:spLocks noGrp="1"/>
          </p:cNvSpPr>
          <p:nvPr>
            <p:ph type="sldNum" sz="quarter" idx="5"/>
          </p:nvPr>
        </p:nvSpPr>
        <p:spPr/>
        <p:txBody>
          <a:bodyPr/>
          <a:lstStyle/>
          <a:p>
            <a:pPr>
              <a:defRPr/>
            </a:pPr>
            <a:fld id="{96C90E17-C8BC-304D-B481-365F1DB42C12}" type="slidenum">
              <a:rPr lang="en-US" smtClean="0"/>
              <a:pPr>
                <a:defRPr/>
              </a:pPr>
              <a:t>6</a:t>
            </a:fld>
            <a:endParaRPr lang="en-US"/>
          </a:p>
        </p:txBody>
      </p:sp>
    </p:spTree>
    <p:extLst>
      <p:ext uri="{BB962C8B-B14F-4D97-AF65-F5344CB8AC3E}">
        <p14:creationId xmlns:p14="http://schemas.microsoft.com/office/powerpoint/2010/main" val="539957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00050" lvl="2" indent="0">
              <a:buFont typeface="Arial" panose="020B0604020202020204" pitchFamily="34" charset="0"/>
              <a:buNone/>
            </a:pPr>
            <a:r>
              <a:rPr lang="nl-NL" sz="1200" dirty="0"/>
              <a:t>Programma’s:</a:t>
            </a:r>
          </a:p>
          <a:p>
            <a:pPr marL="857250" lvl="2" indent="-457200">
              <a:buFont typeface="Arial" panose="020B0604020202020204" pitchFamily="34" charset="0"/>
              <a:buChar char="•"/>
            </a:pPr>
            <a:r>
              <a:rPr lang="nl-NL" sz="1200" dirty="0"/>
              <a:t>Lekker Water (2008-2020)</a:t>
            </a:r>
          </a:p>
          <a:p>
            <a:pPr marL="857250" lvl="2" indent="-457200">
              <a:buFont typeface="Arial" panose="020B0604020202020204" pitchFamily="34" charset="0"/>
              <a:buChar char="•"/>
            </a:pPr>
            <a:r>
              <a:rPr lang="nl-NL" sz="1200" dirty="0"/>
              <a:t>Feitendossiers (2016-2020)</a:t>
            </a:r>
          </a:p>
          <a:p>
            <a:pPr marL="857250" lvl="2" indent="-457200">
              <a:buFont typeface="Arial" panose="020B0604020202020204" pitchFamily="34" charset="0"/>
              <a:buChar char="•"/>
            </a:pPr>
            <a:r>
              <a:rPr lang="nl-NL" sz="1200" dirty="0"/>
              <a:t>Spoedlocaties (2013-2020)</a:t>
            </a:r>
          </a:p>
          <a:p>
            <a:pPr marL="857250" lvl="2" indent="-457200">
              <a:buFont typeface="Arial" panose="020B0604020202020204" pitchFamily="34" charset="0"/>
              <a:buChar char="•"/>
            </a:pPr>
            <a:r>
              <a:rPr lang="nl-NL" sz="1200" dirty="0"/>
              <a:t>Analyse KRW Frans Mulder (2015-2018)</a:t>
            </a:r>
          </a:p>
          <a:p>
            <a:pPr marL="857250" lvl="2" indent="-457200">
              <a:buFont typeface="Arial" panose="020B0604020202020204" pitchFamily="34" charset="0"/>
              <a:buChar char="•"/>
            </a:pPr>
            <a:r>
              <a:rPr lang="nl-NL" sz="1200" dirty="0"/>
              <a:t>Screening flankerend beleid, spoedlocaties en beschikking spoed (1990-2007)</a:t>
            </a:r>
          </a:p>
          <a:p>
            <a:pPr marL="857250" lvl="2" indent="-457200">
              <a:buFont typeface="Arial" panose="020B0604020202020204" pitchFamily="34" charset="0"/>
              <a:buChar char="•"/>
            </a:pPr>
            <a:endParaRPr lang="nl-NL" sz="1200" dirty="0"/>
          </a:p>
          <a:p>
            <a:pPr marL="400050" marR="0" lvl="2"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nl-NL" sz="1200" dirty="0"/>
              <a:t>GIS bewerking </a:t>
            </a:r>
            <a:r>
              <a:rPr lang="nl-NL" sz="1200" dirty="0" err="1"/>
              <a:t>Wbb</a:t>
            </a:r>
            <a:r>
              <a:rPr lang="nl-NL" sz="1200" dirty="0"/>
              <a:t>-locaties, kwetsbare objecten en kwetsbare locaties</a:t>
            </a:r>
          </a:p>
          <a:p>
            <a:pPr marL="400050" marR="0" lvl="2"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nl-NL" sz="1200" dirty="0"/>
          </a:p>
          <a:p>
            <a:pPr marL="400050" marR="0" lvl="2"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nl-NL" sz="1200" dirty="0"/>
              <a:t>Eindresultaat is een rapport met geografisch overzicht en totaaltabel (bijlage 2 rapport)</a:t>
            </a:r>
          </a:p>
          <a:p>
            <a:pPr marL="400050" marR="0" lvl="2"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nl-NL" sz="1200" dirty="0"/>
              <a:t>Eindresultaat verwerkt in </a:t>
            </a:r>
            <a:r>
              <a:rPr lang="nl-NL" sz="1200" dirty="0" err="1"/>
              <a:t>squit</a:t>
            </a:r>
            <a:r>
              <a:rPr lang="nl-NL" sz="1200" dirty="0"/>
              <a:t> ibis</a:t>
            </a:r>
          </a:p>
          <a:p>
            <a:pPr marL="400050" marR="0" lvl="2"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nl-NL" sz="1200" dirty="0"/>
              <a:t>Is ook handleiding voor</a:t>
            </a:r>
          </a:p>
          <a:p>
            <a:pPr marL="400050" lvl="2" indent="0">
              <a:buFont typeface="Arial" panose="020B0604020202020204" pitchFamily="34" charset="0"/>
              <a:buNone/>
            </a:pPr>
            <a:endParaRPr lang="nl-NL" sz="1200" dirty="0"/>
          </a:p>
        </p:txBody>
      </p:sp>
      <p:sp>
        <p:nvSpPr>
          <p:cNvPr id="4" name="Tijdelijke aanduiding voor voettekst 3"/>
          <p:cNvSpPr>
            <a:spLocks noGrp="1"/>
          </p:cNvSpPr>
          <p:nvPr>
            <p:ph type="ftr" sz="quarter" idx="4"/>
          </p:nvPr>
        </p:nvSpPr>
        <p:spPr/>
        <p:txBody>
          <a:bodyPr/>
          <a:lstStyle/>
          <a:p>
            <a:pPr>
              <a:defRPr/>
            </a:pPr>
            <a:r>
              <a:rPr lang="en-US"/>
              <a:t>VOETREGEL</a:t>
            </a:r>
            <a:endParaRPr lang="en-US" dirty="0"/>
          </a:p>
        </p:txBody>
      </p:sp>
      <p:sp>
        <p:nvSpPr>
          <p:cNvPr id="5" name="Tijdelijke aanduiding voor dianummer 4"/>
          <p:cNvSpPr>
            <a:spLocks noGrp="1"/>
          </p:cNvSpPr>
          <p:nvPr>
            <p:ph type="sldNum" sz="quarter" idx="5"/>
          </p:nvPr>
        </p:nvSpPr>
        <p:spPr/>
        <p:txBody>
          <a:bodyPr/>
          <a:lstStyle/>
          <a:p>
            <a:pPr>
              <a:defRPr/>
            </a:pPr>
            <a:fld id="{96C90E17-C8BC-304D-B481-365F1DB42C12}" type="slidenum">
              <a:rPr lang="en-US" smtClean="0"/>
              <a:pPr>
                <a:defRPr/>
              </a:pPr>
              <a:t>7</a:t>
            </a:fld>
            <a:endParaRPr lang="en-US"/>
          </a:p>
        </p:txBody>
      </p:sp>
    </p:spTree>
    <p:extLst>
      <p:ext uri="{BB962C8B-B14F-4D97-AF65-F5344CB8AC3E}">
        <p14:creationId xmlns:p14="http://schemas.microsoft.com/office/powerpoint/2010/main" val="3817876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pPr>
              <a:defRPr/>
            </a:pPr>
            <a:r>
              <a:rPr lang="en-US"/>
              <a:t>VOETREGEL</a:t>
            </a:r>
            <a:endParaRPr lang="en-US" dirty="0"/>
          </a:p>
        </p:txBody>
      </p:sp>
      <p:sp>
        <p:nvSpPr>
          <p:cNvPr id="5" name="Tijdelijke aanduiding voor dianummer 4"/>
          <p:cNvSpPr>
            <a:spLocks noGrp="1"/>
          </p:cNvSpPr>
          <p:nvPr>
            <p:ph type="sldNum" sz="quarter" idx="5"/>
          </p:nvPr>
        </p:nvSpPr>
        <p:spPr/>
        <p:txBody>
          <a:bodyPr/>
          <a:lstStyle/>
          <a:p>
            <a:pPr>
              <a:defRPr/>
            </a:pPr>
            <a:fld id="{96C90E17-C8BC-304D-B481-365F1DB42C12}" type="slidenum">
              <a:rPr lang="en-US" smtClean="0"/>
              <a:pPr>
                <a:defRPr/>
              </a:pPr>
              <a:t>10</a:t>
            </a:fld>
            <a:endParaRPr lang="en-US"/>
          </a:p>
        </p:txBody>
      </p:sp>
    </p:spTree>
    <p:extLst>
      <p:ext uri="{BB962C8B-B14F-4D97-AF65-F5344CB8AC3E}">
        <p14:creationId xmlns:p14="http://schemas.microsoft.com/office/powerpoint/2010/main" val="97788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pPr>
              <a:defRPr/>
            </a:pPr>
            <a:r>
              <a:rPr lang="en-US"/>
              <a:t>VOETREGEL</a:t>
            </a:r>
            <a:endParaRPr lang="en-US" dirty="0"/>
          </a:p>
        </p:txBody>
      </p:sp>
      <p:sp>
        <p:nvSpPr>
          <p:cNvPr id="5" name="Tijdelijke aanduiding voor dianummer 4"/>
          <p:cNvSpPr>
            <a:spLocks noGrp="1"/>
          </p:cNvSpPr>
          <p:nvPr>
            <p:ph type="sldNum" sz="quarter" idx="5"/>
          </p:nvPr>
        </p:nvSpPr>
        <p:spPr/>
        <p:txBody>
          <a:bodyPr/>
          <a:lstStyle/>
          <a:p>
            <a:pPr>
              <a:defRPr/>
            </a:pPr>
            <a:fld id="{96C90E17-C8BC-304D-B481-365F1DB42C12}" type="slidenum">
              <a:rPr lang="en-US" smtClean="0"/>
              <a:pPr>
                <a:defRPr/>
              </a:pPr>
              <a:t>11</a:t>
            </a:fld>
            <a:endParaRPr lang="en-US"/>
          </a:p>
        </p:txBody>
      </p:sp>
    </p:spTree>
    <p:extLst>
      <p:ext uri="{BB962C8B-B14F-4D97-AF65-F5344CB8AC3E}">
        <p14:creationId xmlns:p14="http://schemas.microsoft.com/office/powerpoint/2010/main" val="2968775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400"/>
              </a:lnSpc>
            </a:pPr>
            <a:r>
              <a:rPr lang="nl-NL"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Aantekeningenkeuzes in </a:t>
            </a:r>
            <a:r>
              <a:rPr lang="nl-NL" sz="18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Squit</a:t>
            </a:r>
            <a:r>
              <a:rPr lang="nl-NL"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-ibis</a:t>
            </a:r>
            <a:endParaRPr lang="nl-NL" sz="1800" dirty="0">
              <a:effectLst/>
              <a:latin typeface="Georgia" panose="02040502050405020303" pitchFamily="18" charset="0"/>
              <a:ea typeface="Calibri" panose="020F0502020204030204" pitchFamily="34" charset="0"/>
              <a:cs typeface="Times New Roman" panose="02020603050405020304" pitchFamily="18" charset="0"/>
            </a:endParaRPr>
          </a:p>
          <a:p>
            <a:pPr>
              <a:lnSpc>
                <a:spcPts val="1400"/>
              </a:lnSpc>
            </a:pP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NL" sz="1800" dirty="0">
              <a:effectLst/>
              <a:latin typeface="Georgia" panose="02040502050405020303" pitchFamily="18" charset="0"/>
              <a:ea typeface="Calibri" panose="020F0502020204030204" pitchFamily="34" charset="0"/>
              <a:cs typeface="Times New Roman" panose="02020603050405020304" pitchFamily="18" charset="0"/>
            </a:endParaRPr>
          </a:p>
          <a:p>
            <a:pPr>
              <a:lnSpc>
                <a:spcPts val="1400"/>
              </a:lnSpc>
            </a:pP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analyse rapportage TAUW "Inventarisatie mogelijke probleemlocaties (</a:t>
            </a:r>
            <a:r>
              <a:rPr lang="nl-NL"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Wbb</a:t>
            </a: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voor bedreiging kwaliteit kwetsbare objecten (KRW/RWP), R001-1271890TNY-V03-rlk-NL, april 2021" </a:t>
            </a:r>
            <a:b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Mobiele grondwaterverontreiniging (&lt;I) buiten kwetsbaar object </a:t>
            </a:r>
            <a:endParaRPr lang="nl-NL" sz="18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ts val="1400"/>
              </a:lnSpc>
              <a:buFont typeface="+mj-lt"/>
              <a:buAutoNum type="arabicPeriod"/>
            </a:pP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Mobiele grondwaterverontreiniging (&gt;I) buiten kwetsbaar object</a:t>
            </a:r>
            <a:endParaRPr lang="nl-NL" sz="18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ts val="1400"/>
              </a:lnSpc>
              <a:buFont typeface="+mj-lt"/>
              <a:buAutoNum type="arabicPeriod"/>
            </a:pP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Risico's voldoende beschouwd. Mobiele grondwaterverontreiniging (&lt;I) binnen kwetsbaar object 'Onttrekkingen van water voor menselijke consumptie door overige bedrijven' </a:t>
            </a:r>
            <a:endParaRPr lang="nl-NL" sz="18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ts val="1400"/>
              </a:lnSpc>
              <a:buFont typeface="+mj-lt"/>
              <a:buAutoNum type="arabicPeriod"/>
            </a:pP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Risico's voldoende beschouwd. Mobiele grondwaterverontreiniging (&gt;I) binnen kwetsbaar object 'Onttrekkingen van water voor menselijke consumptie drinkwaterbedrijven' (Grift)</a:t>
            </a:r>
            <a:endParaRPr lang="nl-NL" sz="18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ts val="1400"/>
              </a:lnSpc>
              <a:buFont typeface="+mj-lt"/>
              <a:buAutoNum type="arabicPeriod"/>
            </a:pP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Risico's nog niet beschouwd. Mobiele grondwaterverontreiniging (&lt;I) binnen kwetsbaar object 'Onttrekkingen van water voor menselijke consumptie drinkwaterbedrijven' (1e pand Apeldoorns Kanaal)</a:t>
            </a:r>
            <a:endParaRPr lang="nl-NL" sz="18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ts val="1400"/>
              </a:lnSpc>
              <a:buFont typeface="+mj-lt"/>
              <a:buAutoNum type="arabicPeriod"/>
            </a:pP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Risico's nog niet beschouwd. Mobiele grondwaterverontreiniging (&gt;I) binnen kwetsbare objecten 'Onttrekkingen van water voor menselijke consumptie drinkwaterbedrijven' (Grift)</a:t>
            </a:r>
            <a:endParaRPr lang="nl-NL" sz="1800" dirty="0">
              <a:effectLst/>
              <a:latin typeface="Georgia" panose="02040502050405020303" pitchFamily="18" charset="0"/>
              <a:ea typeface="Calibri" panose="020F0502020204030204" pitchFamily="34" charset="0"/>
              <a:cs typeface="Times New Roman" panose="02020603050405020304" pitchFamily="18" charset="0"/>
            </a:endParaRPr>
          </a:p>
          <a:p>
            <a:pPr marL="270510">
              <a:lnSpc>
                <a:spcPts val="1400"/>
              </a:lnSpc>
            </a:pP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NL" sz="1800" dirty="0">
              <a:effectLst/>
              <a:latin typeface="Georgia" panose="02040502050405020303" pitchFamily="18" charset="0"/>
              <a:ea typeface="Calibri" panose="020F0502020204030204" pitchFamily="34" charset="0"/>
              <a:cs typeface="Times New Roman" panose="02020603050405020304" pitchFamily="18" charset="0"/>
            </a:endParaRPr>
          </a:p>
          <a:p>
            <a:endParaRPr lang="nl-NL" sz="1800" dirty="0">
              <a:effectLst/>
              <a:latin typeface="Calibri" panose="020F0502020204030204" pitchFamily="34" charset="0"/>
              <a:ea typeface="Calibri" panose="020F0502020204030204" pitchFamily="34" charset="0"/>
            </a:endParaRPr>
          </a:p>
          <a:p>
            <a:endParaRPr lang="nl-NL" dirty="0"/>
          </a:p>
        </p:txBody>
      </p:sp>
      <p:sp>
        <p:nvSpPr>
          <p:cNvPr id="4" name="Tijdelijke aanduiding voor voettekst 3"/>
          <p:cNvSpPr>
            <a:spLocks noGrp="1"/>
          </p:cNvSpPr>
          <p:nvPr>
            <p:ph type="ftr" sz="quarter" idx="4"/>
          </p:nvPr>
        </p:nvSpPr>
        <p:spPr/>
        <p:txBody>
          <a:bodyPr/>
          <a:lstStyle/>
          <a:p>
            <a:pPr>
              <a:defRPr/>
            </a:pPr>
            <a:r>
              <a:rPr lang="en-US"/>
              <a:t>VOETREGEL</a:t>
            </a:r>
            <a:endParaRPr lang="en-US" dirty="0"/>
          </a:p>
        </p:txBody>
      </p:sp>
      <p:sp>
        <p:nvSpPr>
          <p:cNvPr id="5" name="Tijdelijke aanduiding voor dianummer 4"/>
          <p:cNvSpPr>
            <a:spLocks noGrp="1"/>
          </p:cNvSpPr>
          <p:nvPr>
            <p:ph type="sldNum" sz="quarter" idx="5"/>
          </p:nvPr>
        </p:nvSpPr>
        <p:spPr/>
        <p:txBody>
          <a:bodyPr/>
          <a:lstStyle/>
          <a:p>
            <a:pPr>
              <a:defRPr/>
            </a:pPr>
            <a:fld id="{96C90E17-C8BC-304D-B481-365F1DB42C12}" type="slidenum">
              <a:rPr lang="en-US" smtClean="0"/>
              <a:pPr>
                <a:defRPr/>
              </a:pPr>
              <a:t>12</a:t>
            </a:fld>
            <a:endParaRPr lang="en-US"/>
          </a:p>
        </p:txBody>
      </p:sp>
    </p:spTree>
    <p:extLst>
      <p:ext uri="{BB962C8B-B14F-4D97-AF65-F5344CB8AC3E}">
        <p14:creationId xmlns:p14="http://schemas.microsoft.com/office/powerpoint/2010/main" val="4144386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400"/>
              </a:lnSpc>
            </a:pPr>
            <a:r>
              <a:rPr lang="nl-NL" sz="1800" b="1" dirty="0">
                <a:effectLst/>
                <a:latin typeface="Georgia" panose="02040502050405020303" pitchFamily="18" charset="0"/>
                <a:ea typeface="Calibri" panose="020F0502020204030204" pitchFamily="34" charset="0"/>
                <a:cs typeface="Times New Roman" panose="02020603050405020304" pitchFamily="18" charset="0"/>
              </a:rPr>
              <a:t>Programma’s:</a:t>
            </a:r>
            <a:endParaRPr lang="nl-NL" sz="1800" dirty="0">
              <a:effectLst/>
              <a:latin typeface="Georgia" panose="02040502050405020303" pitchFamily="18" charset="0"/>
              <a:ea typeface="Calibri" panose="020F0502020204030204" pitchFamily="34" charset="0"/>
              <a:cs typeface="Times New Roman" panose="02020603050405020304" pitchFamily="18" charset="0"/>
            </a:endParaRPr>
          </a:p>
          <a:p>
            <a:pPr marL="285750" indent="-285750">
              <a:lnSpc>
                <a:spcPts val="1400"/>
              </a:lnSpc>
              <a:buFont typeface="Arial" panose="020B0604020202020204" pitchFamily="34" charset="0"/>
              <a:buChar char="•"/>
            </a:pPr>
            <a:r>
              <a:rPr lang="nl-NL" sz="1800" dirty="0">
                <a:effectLst/>
                <a:latin typeface="Georgia" panose="02040502050405020303" pitchFamily="18" charset="0"/>
                <a:ea typeface="Calibri" panose="020F0502020204030204" pitchFamily="34" charset="0"/>
                <a:cs typeface="Times New Roman" panose="02020603050405020304" pitchFamily="18" charset="0"/>
              </a:rPr>
              <a:t>Lekker Water (2008-2020)</a:t>
            </a:r>
          </a:p>
          <a:p>
            <a:pPr marL="285750" indent="-285750">
              <a:lnSpc>
                <a:spcPts val="1400"/>
              </a:lnSpc>
              <a:buFont typeface="Arial" panose="020B0604020202020204" pitchFamily="34" charset="0"/>
              <a:buChar char="•"/>
            </a:pPr>
            <a:r>
              <a:rPr lang="nl-NL" sz="1800" dirty="0">
                <a:effectLst/>
                <a:latin typeface="Georgia" panose="02040502050405020303" pitchFamily="18" charset="0"/>
                <a:ea typeface="Calibri" panose="020F0502020204030204" pitchFamily="34" charset="0"/>
                <a:cs typeface="Times New Roman" panose="02020603050405020304" pitchFamily="18" charset="0"/>
              </a:rPr>
              <a:t>Feitendossiers (2016-2020)</a:t>
            </a:r>
          </a:p>
          <a:p>
            <a:pPr marL="285750" indent="-285750">
              <a:lnSpc>
                <a:spcPts val="1400"/>
              </a:lnSpc>
              <a:buFont typeface="Arial" panose="020B0604020202020204" pitchFamily="34" charset="0"/>
              <a:buChar char="•"/>
            </a:pPr>
            <a:r>
              <a:rPr lang="nl-NL" sz="1800" dirty="0">
                <a:effectLst/>
                <a:latin typeface="Georgia" panose="02040502050405020303" pitchFamily="18" charset="0"/>
                <a:ea typeface="Calibri" panose="020F0502020204030204" pitchFamily="34" charset="0"/>
                <a:cs typeface="Times New Roman" panose="02020603050405020304" pitchFamily="18" charset="0"/>
              </a:rPr>
              <a:t>Spoedlocaties (2013-2020)</a:t>
            </a:r>
          </a:p>
          <a:p>
            <a:pPr marL="285750" indent="-285750">
              <a:lnSpc>
                <a:spcPts val="1400"/>
              </a:lnSpc>
              <a:buFont typeface="Arial" panose="020B0604020202020204" pitchFamily="34" charset="0"/>
              <a:buChar char="•"/>
            </a:pPr>
            <a:r>
              <a:rPr lang="nl-NL" sz="1800" dirty="0">
                <a:effectLst/>
                <a:latin typeface="Georgia" panose="02040502050405020303" pitchFamily="18" charset="0"/>
                <a:ea typeface="Calibri" panose="020F0502020204030204" pitchFamily="34" charset="0"/>
                <a:cs typeface="Times New Roman" panose="02020603050405020304" pitchFamily="18" charset="0"/>
              </a:rPr>
              <a:t>Analyse kwetsbare objecten Frans Mulder (2015-2018)</a:t>
            </a:r>
          </a:p>
          <a:p>
            <a:pPr marL="285750" indent="-285750">
              <a:lnSpc>
                <a:spcPts val="1400"/>
              </a:lnSpc>
              <a:buFont typeface="Arial" panose="020B0604020202020204" pitchFamily="34" charset="0"/>
              <a:buChar char="•"/>
            </a:pPr>
            <a:r>
              <a:rPr lang="nl-NL" sz="1800" dirty="0">
                <a:effectLst/>
                <a:latin typeface="Georgia" panose="02040502050405020303" pitchFamily="18" charset="0"/>
                <a:ea typeface="Calibri" panose="020F0502020204030204" pitchFamily="34" charset="0"/>
                <a:cs typeface="Times New Roman" panose="02020603050405020304" pitchFamily="18" charset="0"/>
              </a:rPr>
              <a:t>Screening flankerend beleid, spoedlocaties en beschikking spoed (1990-2007)</a:t>
            </a:r>
          </a:p>
          <a:p>
            <a:pPr>
              <a:lnSpc>
                <a:spcPts val="1400"/>
              </a:lnSpc>
            </a:pPr>
            <a:r>
              <a:rPr lang="nl-NL" sz="1800" dirty="0">
                <a:effectLst/>
                <a:latin typeface="Georgia" panose="02040502050405020303" pitchFamily="18" charset="0"/>
                <a:ea typeface="Calibri" panose="020F0502020204030204" pitchFamily="34" charset="0"/>
                <a:cs typeface="Times New Roman" panose="02020603050405020304" pitchFamily="18" charset="0"/>
              </a:rPr>
              <a:t> </a:t>
            </a:r>
          </a:p>
          <a:p>
            <a:pPr>
              <a:lnSpc>
                <a:spcPts val="1400"/>
              </a:lnSpc>
            </a:pPr>
            <a:r>
              <a:rPr lang="nl-NL" sz="1800" dirty="0">
                <a:effectLst/>
                <a:latin typeface="Georgia" panose="02040502050405020303" pitchFamily="18" charset="0"/>
                <a:ea typeface="Calibri" panose="020F0502020204030204" pitchFamily="34" charset="0"/>
                <a:cs typeface="Times New Roman" panose="02020603050405020304" pitchFamily="18" charset="0"/>
              </a:rPr>
              <a:t>GIS bewerking </a:t>
            </a:r>
            <a:r>
              <a:rPr lang="nl-NL" sz="1800" dirty="0" err="1">
                <a:effectLst/>
                <a:latin typeface="Georgia" panose="02040502050405020303" pitchFamily="18" charset="0"/>
                <a:ea typeface="Calibri" panose="020F0502020204030204" pitchFamily="34" charset="0"/>
                <a:cs typeface="Times New Roman" panose="02020603050405020304" pitchFamily="18" charset="0"/>
              </a:rPr>
              <a:t>Wbb</a:t>
            </a:r>
            <a:r>
              <a:rPr lang="nl-NL" sz="1800" dirty="0">
                <a:effectLst/>
                <a:latin typeface="Georgia" panose="02040502050405020303" pitchFamily="18" charset="0"/>
                <a:ea typeface="Calibri" panose="020F0502020204030204" pitchFamily="34" charset="0"/>
                <a:cs typeface="Times New Roman" panose="02020603050405020304" pitchFamily="18" charset="0"/>
              </a:rPr>
              <a:t>-locaties, kwetsbare objecten en kwetsbare locaties</a:t>
            </a:r>
          </a:p>
          <a:p>
            <a:pPr>
              <a:lnSpc>
                <a:spcPts val="1400"/>
              </a:lnSpc>
            </a:pPr>
            <a:r>
              <a:rPr lang="nl-NL" sz="1800" dirty="0">
                <a:effectLst/>
                <a:latin typeface="Georgia" panose="02040502050405020303" pitchFamily="18" charset="0"/>
                <a:ea typeface="Calibri" panose="020F0502020204030204" pitchFamily="34" charset="0"/>
                <a:cs typeface="Times New Roman" panose="02020603050405020304" pitchFamily="18" charset="0"/>
              </a:rPr>
              <a:t>Eindresultaat is een rapport met geografisch overzicht en totaaltabel en aantekening in </a:t>
            </a:r>
            <a:r>
              <a:rPr lang="nl-NL" sz="1800" dirty="0" err="1">
                <a:effectLst/>
                <a:latin typeface="Georgia" panose="02040502050405020303" pitchFamily="18" charset="0"/>
                <a:ea typeface="Calibri" panose="020F0502020204030204" pitchFamily="34" charset="0"/>
                <a:cs typeface="Times New Roman" panose="02020603050405020304" pitchFamily="18" charset="0"/>
              </a:rPr>
              <a:t>squit</a:t>
            </a:r>
            <a:r>
              <a:rPr lang="nl-NL" sz="1800" dirty="0">
                <a:effectLst/>
                <a:latin typeface="Georgia" panose="02040502050405020303" pitchFamily="18" charset="0"/>
                <a:ea typeface="Calibri" panose="020F0502020204030204" pitchFamily="34" charset="0"/>
                <a:cs typeface="Times New Roman" panose="02020603050405020304" pitchFamily="18" charset="0"/>
              </a:rPr>
              <a:t> ibis</a:t>
            </a:r>
          </a:p>
          <a:p>
            <a:pPr>
              <a:lnSpc>
                <a:spcPts val="1400"/>
              </a:lnSpc>
            </a:pPr>
            <a:r>
              <a:rPr lang="nl-NL" sz="1800" dirty="0">
                <a:effectLst/>
                <a:latin typeface="Georgia" panose="02040502050405020303" pitchFamily="18" charset="0"/>
                <a:ea typeface="Calibri" panose="020F0502020204030204" pitchFamily="34" charset="0"/>
                <a:cs typeface="Times New Roman" panose="02020603050405020304" pitchFamily="18" charset="0"/>
              </a:rPr>
              <a:t> </a:t>
            </a:r>
            <a:endParaRPr lang="nl-NL"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400"/>
              </a:lnSpc>
            </a:pPr>
            <a:r>
              <a:rPr lang="nl-NL"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Aantekeningenkeuzes in </a:t>
            </a:r>
            <a:r>
              <a:rPr lang="nl-NL" sz="18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Squit</a:t>
            </a:r>
            <a:r>
              <a:rPr lang="nl-NL"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-ibis</a:t>
            </a:r>
            <a:endParaRPr lang="nl-NL" sz="1800" dirty="0">
              <a:effectLst/>
              <a:latin typeface="Georgia" panose="02040502050405020303" pitchFamily="18" charset="0"/>
              <a:ea typeface="Calibri" panose="020F0502020204030204" pitchFamily="34" charset="0"/>
              <a:cs typeface="Times New Roman" panose="02020603050405020304" pitchFamily="18" charset="0"/>
            </a:endParaRPr>
          </a:p>
          <a:p>
            <a:pPr>
              <a:lnSpc>
                <a:spcPts val="1400"/>
              </a:lnSpc>
            </a:pP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NL" sz="1800" dirty="0">
              <a:effectLst/>
              <a:latin typeface="Georgia" panose="02040502050405020303" pitchFamily="18" charset="0"/>
              <a:ea typeface="Calibri" panose="020F0502020204030204" pitchFamily="34" charset="0"/>
              <a:cs typeface="Times New Roman" panose="02020603050405020304" pitchFamily="18" charset="0"/>
            </a:endParaRPr>
          </a:p>
          <a:p>
            <a:pPr>
              <a:lnSpc>
                <a:spcPts val="1400"/>
              </a:lnSpc>
            </a:pP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analyse rapportage TAUW "Inventarisatie mogelijke probleemlocaties (</a:t>
            </a:r>
            <a:r>
              <a:rPr lang="nl-NL"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Wbb</a:t>
            </a: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voor bedreiging kwaliteit kwetsbare objecten (KRW/RWP), R001-1271890TNY-V03-rlk-NL, april 2021" </a:t>
            </a:r>
            <a:b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Mobiele grondwaterverontreiniging (&lt;I) buiten kwetsbaar object </a:t>
            </a:r>
            <a:endParaRPr lang="nl-NL" sz="18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ts val="1400"/>
              </a:lnSpc>
              <a:buFont typeface="+mj-lt"/>
              <a:buAutoNum type="arabicPeriod"/>
            </a:pP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Mobiele grondwaterverontreiniging (&gt;I) buiten kwetsbaar object</a:t>
            </a:r>
            <a:endParaRPr lang="nl-NL" sz="18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ts val="1400"/>
              </a:lnSpc>
              <a:buFont typeface="+mj-lt"/>
              <a:buAutoNum type="arabicPeriod"/>
            </a:pP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Risico's voldoende beschouwd. Mobiele grondwaterverontreiniging (&lt;I) binnen kwetsbaar object 'Onttrekkingen van water voor menselijke consumptie door overige bedrijven' </a:t>
            </a:r>
            <a:endParaRPr lang="nl-NL" sz="18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ts val="1400"/>
              </a:lnSpc>
              <a:buFont typeface="+mj-lt"/>
              <a:buAutoNum type="arabicPeriod"/>
            </a:pP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Risico's voldoende beschouwd. Mobiele grondwaterverontreiniging (&gt;I) binnen kwetsbaar object 'Onttrekkingen van water voor menselijke consumptie drinkwaterbedrijven' (Grift)</a:t>
            </a:r>
            <a:endParaRPr lang="nl-NL" sz="18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ts val="1400"/>
              </a:lnSpc>
              <a:buFont typeface="+mj-lt"/>
              <a:buAutoNum type="arabicPeriod"/>
            </a:pP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Risico's nog niet beschouwd. Mobiele grondwaterverontreiniging (&lt;I) binnen kwetsbaar object 'Onttrekkingen van water voor menselijke consumptie drinkwaterbedrijven' (1e pand Apeldoorns Kanaal)</a:t>
            </a:r>
            <a:endParaRPr lang="nl-NL" sz="18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ts val="1400"/>
              </a:lnSpc>
              <a:buFont typeface="+mj-lt"/>
              <a:buAutoNum type="arabicPeriod"/>
            </a:pP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Risico's nog niet beschouwd. Mobiele grondwaterverontreiniging (&gt;I) binnen kwetsbare objecten 'Onttrekkingen van water voor menselijke consumptie drinkwaterbedrijven' (Grift)</a:t>
            </a:r>
            <a:endParaRPr lang="nl-NL" sz="1800" dirty="0">
              <a:effectLst/>
              <a:latin typeface="Georgia" panose="02040502050405020303" pitchFamily="18" charset="0"/>
              <a:ea typeface="Calibri" panose="020F0502020204030204" pitchFamily="34" charset="0"/>
              <a:cs typeface="Times New Roman" panose="02020603050405020304" pitchFamily="18" charset="0"/>
            </a:endParaRPr>
          </a:p>
          <a:p>
            <a:pPr marL="270510">
              <a:lnSpc>
                <a:spcPts val="1400"/>
              </a:lnSpc>
            </a:pP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NL" sz="1800" dirty="0">
              <a:effectLst/>
              <a:latin typeface="Georgia" panose="02040502050405020303" pitchFamily="18" charset="0"/>
              <a:ea typeface="Calibri" panose="020F0502020204030204" pitchFamily="34" charset="0"/>
              <a:cs typeface="Times New Roman" panose="02020603050405020304" pitchFamily="18" charset="0"/>
            </a:endParaRPr>
          </a:p>
          <a:p>
            <a:endParaRPr lang="nl-NL" sz="1800" dirty="0">
              <a:effectLst/>
              <a:latin typeface="Calibri" panose="020F0502020204030204" pitchFamily="34" charset="0"/>
              <a:ea typeface="Calibri" panose="020F0502020204030204" pitchFamily="34" charset="0"/>
            </a:endParaRPr>
          </a:p>
          <a:p>
            <a:r>
              <a:rPr lang="nl-NL" sz="1800" dirty="0">
                <a:effectLst/>
                <a:latin typeface="Calibri" panose="020F0502020204030204" pitchFamily="34" charset="0"/>
                <a:ea typeface="Calibri" panose="020F0502020204030204" pitchFamily="34" charset="0"/>
              </a:rPr>
              <a:t>Combinatie van “Risico’s nog niet beschouwd” en “&lt;I” moet gelezen worden als </a:t>
            </a:r>
          </a:p>
          <a:p>
            <a:r>
              <a:rPr lang="nl-NL" sz="1800" b="1" dirty="0">
                <a:effectLst/>
                <a:latin typeface="Calibri" panose="020F0502020204030204" pitchFamily="34" charset="0"/>
                <a:ea typeface="Calibri" panose="020F0502020204030204" pitchFamily="34" charset="0"/>
              </a:rPr>
              <a:t>“G</a:t>
            </a:r>
            <a:r>
              <a:rPr lang="nl-NL" sz="1800" b="1" i="1" dirty="0">
                <a:effectLst/>
                <a:latin typeface="Georgia" panose="02040502050405020303" pitchFamily="18" charset="0"/>
                <a:ea typeface="Calibri" panose="020F0502020204030204" pitchFamily="34" charset="0"/>
                <a:cs typeface="Calibri" panose="020F0502020204030204" pitchFamily="34" charset="0"/>
              </a:rPr>
              <a:t>ezien de aangetroffen gehalten (&lt; I-waarde) zijn de </a:t>
            </a:r>
            <a:r>
              <a:rPr lang="nl-NL" sz="1800" b="1" i="1" dirty="0">
                <a:effectLst/>
                <a:latin typeface="Calibri" panose="020F0502020204030204" pitchFamily="34" charset="0"/>
                <a:ea typeface="Calibri" panose="020F0502020204030204" pitchFamily="34" charset="0"/>
              </a:rPr>
              <a:t>risico’s verwaarloosbaar en aanvullende acties is niet nodig</a:t>
            </a:r>
            <a:r>
              <a:rPr lang="nl-NL" sz="1800" b="1" dirty="0">
                <a:effectLst/>
                <a:latin typeface="Calibri" panose="020F0502020204030204" pitchFamily="34" charset="0"/>
                <a:ea typeface="Calibri" panose="020F0502020204030204" pitchFamily="34" charset="0"/>
              </a:rPr>
              <a:t>”</a:t>
            </a:r>
          </a:p>
          <a:p>
            <a:endParaRPr lang="nl-NL" sz="1800" b="1" dirty="0">
              <a:effectLst/>
              <a:latin typeface="Calibri" panose="020F0502020204030204" pitchFamily="34" charset="0"/>
            </a:endParaRPr>
          </a:p>
          <a:p>
            <a:r>
              <a:rPr lang="nl-NL" sz="1800" b="1" dirty="0">
                <a:effectLst/>
                <a:latin typeface="Calibri" panose="020F0502020204030204" pitchFamily="34" charset="0"/>
              </a:rPr>
              <a:t>Dit gaan we nog aan laten passen in </a:t>
            </a:r>
            <a:r>
              <a:rPr lang="nl-NL" sz="1800" b="1" dirty="0" err="1">
                <a:effectLst/>
                <a:latin typeface="Calibri" panose="020F0502020204030204" pitchFamily="34" charset="0"/>
              </a:rPr>
              <a:t>squit</a:t>
            </a:r>
            <a:endParaRPr lang="nl-NL" sz="1800" b="1" dirty="0">
              <a:effectLst/>
              <a:latin typeface="Calibri" panose="020F0502020204030204" pitchFamily="34" charset="0"/>
            </a:endParaRPr>
          </a:p>
          <a:p>
            <a:endParaRPr lang="nl-NL" sz="1800" b="1" dirty="0">
              <a:effectLst/>
              <a:latin typeface="Calibri" panose="020F0502020204030204" pitchFamily="34" charset="0"/>
            </a:endParaRPr>
          </a:p>
          <a:p>
            <a:r>
              <a:rPr lang="nl-NL" sz="1800" b="1" dirty="0">
                <a:effectLst/>
                <a:latin typeface="Calibri" panose="020F0502020204030204" pitchFamily="34" charset="0"/>
                <a:ea typeface="Calibri" panose="020F0502020204030204" pitchFamily="34" charset="0"/>
              </a:rPr>
              <a:t>REDENEERLIJN</a:t>
            </a:r>
          </a:p>
          <a:p>
            <a:r>
              <a:rPr lang="nl-NL" sz="1800" dirty="0">
                <a:effectLst/>
                <a:latin typeface="Calibri" panose="020F0502020204030204" pitchFamily="34" charset="0"/>
                <a:ea typeface="Calibri" panose="020F0502020204030204" pitchFamily="34" charset="0"/>
              </a:rPr>
              <a:t>Bij </a:t>
            </a:r>
            <a:r>
              <a:rPr lang="nl-NL" sz="1800" dirty="0" err="1">
                <a:effectLst/>
                <a:latin typeface="Calibri" panose="020F0502020204030204" pitchFamily="34" charset="0"/>
                <a:ea typeface="Calibri" panose="020F0502020204030204" pitchFamily="34" charset="0"/>
              </a:rPr>
              <a:t>Wbb</a:t>
            </a:r>
            <a:r>
              <a:rPr lang="nl-NL" sz="1800" dirty="0">
                <a:effectLst/>
                <a:latin typeface="Calibri" panose="020F0502020204030204" pitchFamily="34" charset="0"/>
                <a:ea typeface="Calibri" panose="020F0502020204030204" pitchFamily="34" charset="0"/>
              </a:rPr>
              <a:t>-programma’s (BSB, </a:t>
            </a:r>
            <a:r>
              <a:rPr lang="nl-NL" sz="1800" dirty="0" err="1">
                <a:effectLst/>
                <a:latin typeface="Calibri" panose="020F0502020204030204" pitchFamily="34" charset="0"/>
                <a:ea typeface="Calibri" panose="020F0502020204030204" pitchFamily="34" charset="0"/>
              </a:rPr>
              <a:t>Landsdekkend</a:t>
            </a:r>
            <a:r>
              <a:rPr lang="nl-NL" sz="1800" dirty="0">
                <a:effectLst/>
                <a:latin typeface="Calibri" panose="020F0502020204030204" pitchFamily="34" charset="0"/>
                <a:ea typeface="Calibri" panose="020F0502020204030204" pitchFamily="34" charset="0"/>
              </a:rPr>
              <a:t> beeld) is inderdaad gekeken vanuit &gt;I en risico’s </a:t>
            </a:r>
            <a:r>
              <a:rPr lang="nl-NL" sz="1800" dirty="0" err="1">
                <a:effectLst/>
                <a:latin typeface="Calibri" panose="020F0502020204030204" pitchFamily="34" charset="0"/>
                <a:ea typeface="Calibri" panose="020F0502020204030204" pitchFamily="34" charset="0"/>
              </a:rPr>
              <a:t>obv</a:t>
            </a:r>
            <a:r>
              <a:rPr lang="nl-NL" sz="1800" dirty="0">
                <a:effectLst/>
                <a:latin typeface="Calibri" panose="020F0502020204030204" pitchFamily="34" charset="0"/>
                <a:ea typeface="Calibri" panose="020F0502020204030204" pitchFamily="34" charset="0"/>
              </a:rPr>
              <a:t> </a:t>
            </a:r>
            <a:r>
              <a:rPr lang="nl-NL" sz="1800" dirty="0" err="1">
                <a:effectLst/>
                <a:latin typeface="Calibri" panose="020F0502020204030204" pitchFamily="34" charset="0"/>
                <a:ea typeface="Calibri" panose="020F0502020204030204" pitchFamily="34" charset="0"/>
              </a:rPr>
              <a:t>Wbb</a:t>
            </a:r>
            <a:r>
              <a:rPr lang="nl-NL" sz="1800" dirty="0">
                <a:effectLst/>
                <a:latin typeface="Calibri" panose="020F0502020204030204" pitchFamily="34" charset="0"/>
                <a:ea typeface="Calibri" panose="020F0502020204030204" pitchFamily="34" charset="0"/>
              </a:rPr>
              <a:t>, maar bij KRW is I-waarde niet leidend. </a:t>
            </a:r>
          </a:p>
          <a:p>
            <a:r>
              <a:rPr lang="nl-NL" sz="1800" dirty="0">
                <a:effectLst/>
                <a:latin typeface="Calibri" panose="020F0502020204030204" pitchFamily="34" charset="0"/>
                <a:ea typeface="Calibri" panose="020F0502020204030204" pitchFamily="34" charset="0"/>
              </a:rPr>
              <a:t>Juist om die reden is bij Lekker Water nadrukkelijk wel naar alle mogelijke verontreinigingen ook &lt;I gekeken.  </a:t>
            </a:r>
          </a:p>
          <a:p>
            <a:r>
              <a:rPr lang="nl-NL" sz="1800" dirty="0">
                <a:effectLst/>
                <a:latin typeface="Calibri" panose="020F0502020204030204" pitchFamily="34" charset="0"/>
                <a:ea typeface="Calibri" panose="020F0502020204030204" pitchFamily="34" charset="0"/>
              </a:rPr>
              <a:t>Waarom dan nu niet kijken naar risico’s bij gehalten &lt;I?</a:t>
            </a:r>
          </a:p>
          <a:p>
            <a:endParaRPr lang="nl-NL" sz="1800" dirty="0">
              <a:effectLst/>
              <a:latin typeface="Calibri" panose="020F0502020204030204" pitchFamily="34" charset="0"/>
              <a:ea typeface="Calibri" panose="020F0502020204030204" pitchFamily="34" charset="0"/>
            </a:endParaRPr>
          </a:p>
          <a:p>
            <a:r>
              <a:rPr lang="nl-NL" sz="1800" dirty="0">
                <a:effectLst/>
                <a:latin typeface="Calibri" panose="020F0502020204030204" pitchFamily="34" charset="0"/>
                <a:ea typeface="Calibri" panose="020F0502020204030204" pitchFamily="34" charset="0"/>
              </a:rPr>
              <a:t>In het onderzoek van Frans Mulder staat het volgende </a:t>
            </a:r>
            <a:r>
              <a:rPr lang="nl-NL" sz="1800" b="0" dirty="0">
                <a:effectLst/>
                <a:latin typeface="Calibri" panose="020F0502020204030204" pitchFamily="34" charset="0"/>
                <a:ea typeface="Calibri" panose="020F0502020204030204" pitchFamily="34" charset="0"/>
              </a:rPr>
              <a:t>(paragraaf </a:t>
            </a:r>
            <a:r>
              <a:rPr lang="nl-NL" sz="1800" b="0" i="1" dirty="0">
                <a:effectLst/>
                <a:latin typeface="Calibri" panose="020F0502020204030204" pitchFamily="34" charset="0"/>
                <a:ea typeface="Calibri" panose="020F0502020204030204" pitchFamily="34" charset="0"/>
              </a:rPr>
              <a:t>4.2.3 Negatieve beïnvloeding van zwemwateren):</a:t>
            </a:r>
          </a:p>
          <a:p>
            <a:pPr marL="0" indent="0">
              <a:buFont typeface="Arial" panose="020B0604020202020204" pitchFamily="34" charset="0"/>
              <a:buNone/>
            </a:pPr>
            <a:r>
              <a:rPr lang="nl-NL" sz="1800" i="1" dirty="0">
                <a:effectLst/>
                <a:latin typeface="Calibri" panose="020F0502020204030204" pitchFamily="34" charset="0"/>
                <a:ea typeface="Calibri" panose="020F0502020204030204" pitchFamily="34" charset="0"/>
              </a:rPr>
              <a:t>Elke lozing, emissie of verlies waardoor verontreinigende stoffen in het water terecht komen, leidt tot enige verslechtering, hoe gering ook, van de waterkwaliteit. </a:t>
            </a:r>
          </a:p>
          <a:p>
            <a:pPr marL="0" indent="0">
              <a:buFont typeface="Arial" panose="020B0604020202020204" pitchFamily="34" charset="0"/>
              <a:buNone/>
            </a:pPr>
            <a:r>
              <a:rPr lang="nl-NL" sz="1800" i="1" dirty="0">
                <a:effectLst/>
                <a:latin typeface="Calibri" panose="020F0502020204030204" pitchFamily="34" charset="0"/>
                <a:ea typeface="Calibri" panose="020F0502020204030204" pitchFamily="34" charset="0"/>
              </a:rPr>
              <a:t>Dit betekent echter niet dat er sprake is</a:t>
            </a:r>
            <a:r>
              <a:rPr lang="nl-NL" sz="1800" i="0" dirty="0">
                <a:effectLst/>
                <a:latin typeface="Calibri" panose="020F0502020204030204" pitchFamily="34" charset="0"/>
                <a:ea typeface="Calibri" panose="020F0502020204030204" pitchFamily="34" charset="0"/>
              </a:rPr>
              <a:t> </a:t>
            </a:r>
            <a:r>
              <a:rPr lang="nl-NL" sz="1800" i="1" dirty="0">
                <a:effectLst/>
                <a:latin typeface="Calibri" panose="020F0502020204030204" pitchFamily="34" charset="0"/>
                <a:ea typeface="Calibri" panose="020F0502020204030204" pitchFamily="34" charset="0"/>
              </a:rPr>
              <a:t>van een verslechtering van het waterlichaam. Doorgaans is er geen sprake van een zodanige verslechtering dat het waterlichaam, gemeten op representatieve monitoringspunten, </a:t>
            </a:r>
          </a:p>
          <a:p>
            <a:pPr marL="0" indent="0">
              <a:buFont typeface="Arial" panose="020B0604020202020204" pitchFamily="34" charset="0"/>
              <a:buNone/>
            </a:pPr>
            <a:r>
              <a:rPr lang="nl-NL" sz="1800" i="1" dirty="0">
                <a:effectLst/>
                <a:latin typeface="Calibri" panose="020F0502020204030204" pitchFamily="34" charset="0"/>
                <a:ea typeface="Calibri" panose="020F0502020204030204" pitchFamily="34" charset="0"/>
              </a:rPr>
              <a:t>als geheel in een slechtere</a:t>
            </a:r>
            <a:r>
              <a:rPr lang="nl-NL" sz="1800" i="0" dirty="0">
                <a:effectLst/>
                <a:latin typeface="Calibri" panose="020F0502020204030204" pitchFamily="34" charset="0"/>
                <a:ea typeface="Calibri" panose="020F0502020204030204" pitchFamily="34" charset="0"/>
              </a:rPr>
              <a:t> </a:t>
            </a:r>
            <a:r>
              <a:rPr lang="nl-NL" sz="1800" i="1" dirty="0">
                <a:effectLst/>
                <a:latin typeface="Calibri" panose="020F0502020204030204" pitchFamily="34" charset="0"/>
                <a:ea typeface="Calibri" panose="020F0502020204030204" pitchFamily="34" charset="0"/>
              </a:rPr>
              <a:t>toestandsklasse terecht komt. </a:t>
            </a:r>
          </a:p>
          <a:p>
            <a:pPr marL="0" indent="0">
              <a:buFont typeface="Arial" panose="020B0604020202020204" pitchFamily="34" charset="0"/>
              <a:buNone/>
            </a:pPr>
            <a:r>
              <a:rPr lang="nl-NL" sz="1800" i="1" dirty="0">
                <a:effectLst/>
                <a:latin typeface="Calibri" panose="020F0502020204030204" pitchFamily="34" charset="0"/>
                <a:ea typeface="Calibri" panose="020F0502020204030204" pitchFamily="34" charset="0"/>
              </a:rPr>
              <a:t>Met andere woorden, op enkele uitzonderingen na, zal de kwaliteit van het oppervlaktewater niet in die mate verslechteren door gevallen van ernstige bodemverontreiniging</a:t>
            </a:r>
            <a:r>
              <a:rPr lang="nl-NL" sz="1800" i="0" dirty="0">
                <a:effectLst/>
                <a:latin typeface="Calibri" panose="020F0502020204030204" pitchFamily="34" charset="0"/>
                <a:ea typeface="Calibri" panose="020F0502020204030204" pitchFamily="34" charset="0"/>
              </a:rPr>
              <a:t> </a:t>
            </a:r>
            <a:r>
              <a:rPr lang="nl-NL" sz="1800" i="1" dirty="0">
                <a:effectLst/>
                <a:latin typeface="Calibri" panose="020F0502020204030204" pitchFamily="34" charset="0"/>
                <a:ea typeface="Calibri" panose="020F0502020204030204" pitchFamily="34" charset="0"/>
              </a:rPr>
              <a:t>dat de KRW-doelen voor het waterlichaam niet worden gehaald. </a:t>
            </a:r>
          </a:p>
          <a:p>
            <a:pPr marL="0" indent="0">
              <a:buFont typeface="Arial" panose="020B0604020202020204" pitchFamily="34" charset="0"/>
              <a:buNone/>
            </a:pPr>
            <a:r>
              <a:rPr lang="nl-NL" sz="1800" i="1" dirty="0">
                <a:effectLst/>
                <a:latin typeface="Calibri" panose="020F0502020204030204" pitchFamily="34" charset="0"/>
                <a:ea typeface="Calibri" panose="020F0502020204030204" pitchFamily="34" charset="0"/>
              </a:rPr>
              <a:t>Dit wordt vooral veroorzaakt omdat  het om locaties met bodemverontreiniging gaat met een beperkte verspreiding en omvang in verhouding</a:t>
            </a:r>
            <a:r>
              <a:rPr lang="nl-NL" sz="1800" i="0" dirty="0">
                <a:effectLst/>
                <a:latin typeface="Calibri" panose="020F0502020204030204" pitchFamily="34" charset="0"/>
                <a:ea typeface="Calibri" panose="020F0502020204030204" pitchFamily="34" charset="0"/>
              </a:rPr>
              <a:t> </a:t>
            </a:r>
            <a:r>
              <a:rPr lang="nl-NL" sz="1800" i="1" dirty="0">
                <a:effectLst/>
                <a:latin typeface="Calibri" panose="020F0502020204030204" pitchFamily="34" charset="0"/>
                <a:ea typeface="Calibri" panose="020F0502020204030204" pitchFamily="34" charset="0"/>
              </a:rPr>
              <a:t>tot de omvang van het oppervlaktewater.</a:t>
            </a:r>
            <a:endParaRPr lang="nl-NL" sz="1800" dirty="0">
              <a:effectLst/>
              <a:latin typeface="Calibri" panose="020F0502020204030204" pitchFamily="34" charset="0"/>
              <a:ea typeface="Calibri" panose="020F0502020204030204" pitchFamily="34" charset="0"/>
            </a:endParaRPr>
          </a:p>
          <a:p>
            <a:r>
              <a:rPr lang="nl-NL" sz="1800" i="1" dirty="0">
                <a:effectLst/>
                <a:latin typeface="Calibri" panose="020F0502020204030204" pitchFamily="34" charset="0"/>
                <a:ea typeface="Calibri" panose="020F0502020204030204" pitchFamily="34" charset="0"/>
              </a:rPr>
              <a:t> </a:t>
            </a:r>
            <a:endParaRPr lang="nl-NL" sz="1800" dirty="0">
              <a:effectLst/>
              <a:latin typeface="Calibri" panose="020F0502020204030204" pitchFamily="34" charset="0"/>
              <a:ea typeface="Calibri" panose="020F0502020204030204" pitchFamily="34" charset="0"/>
            </a:endParaRPr>
          </a:p>
          <a:p>
            <a:r>
              <a:rPr lang="nl-NL" sz="1800" dirty="0">
                <a:effectLst/>
                <a:latin typeface="Calibri" panose="020F0502020204030204" pitchFamily="34" charset="0"/>
                <a:ea typeface="Calibri" panose="020F0502020204030204" pitchFamily="34" charset="0"/>
              </a:rPr>
              <a:t>Voor openbare drinkwatervoorziening zijn de risico’s voor verontreinigingen &lt;I al in beeld gebracht (Lekker Water 1 en 2) uitgezonderd stortplaatsen en “oppervlaktewateren voor drinkwaterbereiding” (en dat zijn dus o.a. Grift en Apeldoorns kanaal).</a:t>
            </a:r>
          </a:p>
          <a:p>
            <a:r>
              <a:rPr lang="nl-NL" sz="1800" dirty="0">
                <a:effectLst/>
                <a:latin typeface="Calibri" panose="020F0502020204030204" pitchFamily="34" charset="0"/>
                <a:ea typeface="Calibri" panose="020F0502020204030204" pitchFamily="34" charset="0"/>
              </a:rPr>
              <a:t>Voor stortplaatsen hebben we een aparte afspraak met Vitens (Onderzoeken als de monitoring van Vitens dit nodig maakt (zie Harderwijk). Blijft dus over die oppervlaktewateren voor drinkwaterbereiding.</a:t>
            </a:r>
          </a:p>
          <a:p>
            <a:pPr marL="0" marR="0" lvl="0" indent="0" algn="l" defTabSz="457200" rtl="0" eaLnBrk="0" fontAlgn="base" latinLnBrk="0" hangingPunct="0">
              <a:lnSpc>
                <a:spcPct val="100000"/>
              </a:lnSpc>
              <a:spcBef>
                <a:spcPct val="30000"/>
              </a:spcBef>
              <a:spcAft>
                <a:spcPct val="0"/>
              </a:spcAft>
              <a:buClrTx/>
              <a:buSzTx/>
              <a:buFontTx/>
              <a:buNone/>
              <a:tabLst/>
              <a:defRPr/>
            </a:pPr>
            <a:r>
              <a:rPr lang="nl-NL" sz="1800" dirty="0">
                <a:effectLst/>
                <a:latin typeface="Calibri" panose="020F0502020204030204" pitchFamily="34" charset="0"/>
                <a:ea typeface="Calibri" panose="020F0502020204030204" pitchFamily="34" charset="0"/>
              </a:rPr>
              <a:t>Daarvan kun je dan weer stellen dat de vracht in een oppervlaktewater voor drinkwaterbereiding ook zodanig zal zijn bij verontreiniging &lt;I dat dit nooit leidt tot toename van de zuiveringslast.</a:t>
            </a:r>
          </a:p>
          <a:p>
            <a:pPr marL="0" indent="0">
              <a:buNone/>
            </a:pPr>
            <a:endParaRPr lang="nl-NL" sz="1800" dirty="0">
              <a:effectLst/>
              <a:latin typeface="Calibri" panose="020F0502020204030204" pitchFamily="34" charset="0"/>
              <a:ea typeface="Calibri" panose="020F0502020204030204" pitchFamily="34" charset="0"/>
            </a:endParaRPr>
          </a:p>
          <a:p>
            <a:r>
              <a:rPr lang="nl-NL" sz="1800" dirty="0">
                <a:effectLst/>
                <a:latin typeface="Calibri" panose="020F0502020204030204" pitchFamily="34" charset="0"/>
                <a:ea typeface="Calibri" panose="020F0502020204030204" pitchFamily="34" charset="0"/>
              </a:rPr>
              <a:t>Wat dan nog resteert is de mogelijke noodzaak van bronaanpak bij lokale verslechtering. Frans Mulder geeft hierover  in paragraaf 4.2.3 het volgende aan:</a:t>
            </a:r>
          </a:p>
          <a:p>
            <a:r>
              <a:rPr lang="nl-NL" sz="1800" i="1" dirty="0">
                <a:effectLst/>
                <a:latin typeface="Calibri" panose="020F0502020204030204" pitchFamily="34" charset="0"/>
                <a:ea typeface="Calibri" panose="020F0502020204030204" pitchFamily="34" charset="0"/>
              </a:rPr>
              <a:t>Wel kan er lokaal sprake zijn van een verslechtering. In de praktijk is de omvang van het uittreden verontreinigde grondwater vaak gering ten opzichte van de omvang van het zwemwater, zeker wanneer</a:t>
            </a:r>
            <a:endParaRPr lang="nl-NL" sz="1800" dirty="0">
              <a:effectLst/>
              <a:latin typeface="Calibri" panose="020F0502020204030204" pitchFamily="34" charset="0"/>
              <a:ea typeface="Calibri" panose="020F0502020204030204" pitchFamily="34" charset="0"/>
            </a:endParaRPr>
          </a:p>
          <a:p>
            <a:r>
              <a:rPr lang="nl-NL" sz="1800" i="1" dirty="0">
                <a:effectLst/>
                <a:latin typeface="Calibri" panose="020F0502020204030204" pitchFamily="34" charset="0"/>
                <a:ea typeface="Calibri" panose="020F0502020204030204" pitchFamily="34" charset="0"/>
              </a:rPr>
              <a:t>er sprake is van stroming in het zwemwater. Bij ‘stilstaand’ zwemwater is de kans op een transport van 1000m3 per jaar eveneens gering. Vermoedelijk ook omdat de ‘aanvulling’ van het zwemwater vanuit</a:t>
            </a:r>
            <a:endParaRPr lang="nl-NL" sz="1800" dirty="0">
              <a:effectLst/>
              <a:latin typeface="Calibri" panose="020F0502020204030204" pitchFamily="34" charset="0"/>
              <a:ea typeface="Calibri" panose="020F0502020204030204" pitchFamily="34" charset="0"/>
            </a:endParaRPr>
          </a:p>
          <a:p>
            <a:r>
              <a:rPr lang="nl-NL" sz="1800" i="1" dirty="0">
                <a:effectLst/>
                <a:latin typeface="Calibri" panose="020F0502020204030204" pitchFamily="34" charset="0"/>
                <a:ea typeface="Calibri" panose="020F0502020204030204" pitchFamily="34" charset="0"/>
              </a:rPr>
              <a:t>een groter grondgebied komt dan alleen via de verontreinigingslocatie. Het is dan ook zeer aannemelijk dat, op enkele zeer bijzonder uitzonderingssituaties na, de kwaliteit van het zwemwater als gevolg van</a:t>
            </a:r>
            <a:endParaRPr lang="nl-NL" sz="1800" dirty="0">
              <a:effectLst/>
              <a:latin typeface="Calibri" panose="020F0502020204030204" pitchFamily="34" charset="0"/>
              <a:ea typeface="Calibri" panose="020F0502020204030204" pitchFamily="34" charset="0"/>
            </a:endParaRPr>
          </a:p>
          <a:p>
            <a:r>
              <a:rPr lang="nl-NL" sz="1800" i="1" dirty="0">
                <a:effectLst/>
                <a:latin typeface="Calibri" panose="020F0502020204030204" pitchFamily="34" charset="0"/>
                <a:ea typeface="Calibri" panose="020F0502020204030204" pitchFamily="34" charset="0"/>
              </a:rPr>
              <a:t>de bodemverontreiniging niet in die mate zal verslechteren dat de kwaliteitsdoelstellingen worden gehaald.</a:t>
            </a:r>
            <a:endParaRPr lang="nl-NL" sz="1800" dirty="0">
              <a:effectLst/>
              <a:latin typeface="Calibri" panose="020F0502020204030204" pitchFamily="34" charset="0"/>
              <a:ea typeface="Calibri" panose="020F0502020204030204" pitchFamily="34" charset="0"/>
            </a:endParaRPr>
          </a:p>
          <a:p>
            <a:r>
              <a:rPr lang="nl-NL" sz="1800" i="1" dirty="0">
                <a:effectLst/>
                <a:latin typeface="Calibri" panose="020F0502020204030204" pitchFamily="34" charset="0"/>
                <a:ea typeface="Calibri" panose="020F0502020204030204" pitchFamily="34" charset="0"/>
              </a:rPr>
              <a:t>Een aandachtspunt is het mogelijk optreden van een accumulatie, dat wil zeggen meerdere locaties met bodemverontreiniging een en dezelfde zwemwaterlocatie beïnvloeden.</a:t>
            </a:r>
            <a:endParaRPr lang="nl-NL" sz="1800" dirty="0">
              <a:effectLst/>
              <a:latin typeface="Calibri" panose="020F0502020204030204" pitchFamily="34" charset="0"/>
              <a:ea typeface="Calibri" panose="020F0502020204030204" pitchFamily="34" charset="0"/>
            </a:endParaRPr>
          </a:p>
          <a:p>
            <a:r>
              <a:rPr lang="nl-NL" sz="1800" i="1" dirty="0">
                <a:effectLst/>
                <a:latin typeface="Calibri" panose="020F0502020204030204" pitchFamily="34" charset="0"/>
                <a:ea typeface="Calibri" panose="020F0502020204030204" pitchFamily="34" charset="0"/>
              </a:rPr>
              <a:t>Een lokale verslechtering van het oppervlakte water zal in het brongerichte spoor worden aangepakt. </a:t>
            </a:r>
            <a:endParaRPr lang="nl-NL" sz="1800" dirty="0">
              <a:effectLst/>
              <a:latin typeface="Calibri" panose="020F0502020204030204" pitchFamily="34" charset="0"/>
              <a:ea typeface="Calibri" panose="020F0502020204030204" pitchFamily="34" charset="0"/>
            </a:endParaRPr>
          </a:p>
          <a:p>
            <a:r>
              <a:rPr lang="nl-NL" sz="1800" i="1" dirty="0">
                <a:effectLst/>
                <a:latin typeface="Calibri" panose="020F0502020204030204" pitchFamily="34" charset="0"/>
                <a:ea typeface="Calibri" panose="020F0502020204030204" pitchFamily="34" charset="0"/>
              </a:rPr>
              <a:t>Binnen het brongerichte spoor is een bepaalde emissie vanuit de bronlocatie toelaatbaar, mits dit lokaal niet tot verslechtering leidt van de aquatische en ecologische kwaliteit.</a:t>
            </a:r>
            <a:endParaRPr lang="nl-NL" sz="1800" dirty="0">
              <a:effectLst/>
              <a:latin typeface="Calibri" panose="020F0502020204030204" pitchFamily="34" charset="0"/>
              <a:ea typeface="Calibri" panose="020F0502020204030204" pitchFamily="34" charset="0"/>
            </a:endParaRPr>
          </a:p>
          <a:p>
            <a:r>
              <a:rPr lang="nl-NL" sz="1800" i="1" dirty="0">
                <a:effectLst/>
                <a:latin typeface="Calibri" panose="020F0502020204030204" pitchFamily="34" charset="0"/>
                <a:ea typeface="Calibri" panose="020F0502020204030204" pitchFamily="34" charset="0"/>
              </a:rPr>
              <a:t>Via een afstemming tussen het bevoegde gezag </a:t>
            </a:r>
            <a:r>
              <a:rPr lang="nl-NL" sz="1800" i="1" dirty="0" err="1">
                <a:effectLst/>
                <a:latin typeface="Calibri" panose="020F0502020204030204" pitchFamily="34" charset="0"/>
                <a:ea typeface="Calibri" panose="020F0502020204030204" pitchFamily="34" charset="0"/>
              </a:rPr>
              <a:t>Wbb</a:t>
            </a:r>
            <a:r>
              <a:rPr lang="nl-NL" sz="1800" i="1" dirty="0">
                <a:effectLst/>
                <a:latin typeface="Calibri" panose="020F0502020204030204" pitchFamily="34" charset="0"/>
                <a:ea typeface="Calibri" panose="020F0502020204030204" pitchFamily="34" charset="0"/>
              </a:rPr>
              <a:t> en de waterbeheerder zal dit bepaald moeten worden.</a:t>
            </a:r>
          </a:p>
          <a:p>
            <a:endParaRPr lang="nl-NL" sz="1800" i="1" dirty="0">
              <a:effectLst/>
              <a:latin typeface="Calibri" panose="020F0502020204030204" pitchFamily="34" charset="0"/>
              <a:ea typeface="Calibri" panose="020F0502020204030204" pitchFamily="34" charset="0"/>
            </a:endParaRPr>
          </a:p>
          <a:p>
            <a:r>
              <a:rPr lang="nl-NL" sz="1800" i="0" dirty="0">
                <a:effectLst/>
                <a:latin typeface="Calibri" panose="020F0502020204030204" pitchFamily="34" charset="0"/>
                <a:ea typeface="Calibri" panose="020F0502020204030204" pitchFamily="34" charset="0"/>
              </a:rPr>
              <a:t>Het is de vraag of dit echt speelt. Tot op heden is er geen bronlocatie bekend waar dit aan de orde is. </a:t>
            </a:r>
          </a:p>
          <a:p>
            <a:r>
              <a:rPr lang="nl-NL" sz="1800" i="0" dirty="0">
                <a:effectLst/>
                <a:latin typeface="Calibri" panose="020F0502020204030204" pitchFamily="34" charset="0"/>
                <a:ea typeface="Calibri" panose="020F0502020204030204" pitchFamily="34" charset="0"/>
              </a:rPr>
              <a:t>Op grond hiervan wordt gesteld dat bij gehalten &lt;I sprake is van een verwaarloosbaar risico en dat geen actie nodig is.</a:t>
            </a:r>
          </a:p>
          <a:p>
            <a:r>
              <a:rPr lang="nl-NL" sz="1800" i="1" dirty="0">
                <a:effectLst/>
                <a:latin typeface="Calibri" panose="020F0502020204030204" pitchFamily="34" charset="0"/>
                <a:ea typeface="Calibri" panose="020F0502020204030204" pitchFamily="34" charset="0"/>
              </a:rPr>
              <a:t> </a:t>
            </a:r>
            <a:endParaRPr lang="nl-NL" sz="1800" dirty="0"/>
          </a:p>
          <a:p>
            <a:pPr>
              <a:lnSpc>
                <a:spcPts val="1400"/>
              </a:lnSpc>
            </a:pPr>
            <a:r>
              <a:rPr lang="nl-NL" sz="1800" dirty="0">
                <a:effectLst/>
                <a:latin typeface="Georgia" panose="02040502050405020303" pitchFamily="18" charset="0"/>
                <a:ea typeface="Calibri" panose="020F0502020204030204" pitchFamily="34" charset="0"/>
                <a:cs typeface="Times New Roman" panose="02020603050405020304" pitchFamily="18" charset="0"/>
              </a:rPr>
              <a:t> </a:t>
            </a:r>
          </a:p>
          <a:p>
            <a:endParaRPr lang="nl-NL" dirty="0"/>
          </a:p>
        </p:txBody>
      </p:sp>
      <p:sp>
        <p:nvSpPr>
          <p:cNvPr id="4" name="Tijdelijke aanduiding voor voettekst 3"/>
          <p:cNvSpPr>
            <a:spLocks noGrp="1"/>
          </p:cNvSpPr>
          <p:nvPr>
            <p:ph type="ftr" sz="quarter" idx="4"/>
          </p:nvPr>
        </p:nvSpPr>
        <p:spPr/>
        <p:txBody>
          <a:bodyPr/>
          <a:lstStyle/>
          <a:p>
            <a:pPr>
              <a:defRPr/>
            </a:pPr>
            <a:r>
              <a:rPr lang="en-US"/>
              <a:t>VOETREGEL</a:t>
            </a:r>
            <a:endParaRPr lang="en-US" dirty="0"/>
          </a:p>
        </p:txBody>
      </p:sp>
      <p:sp>
        <p:nvSpPr>
          <p:cNvPr id="5" name="Tijdelijke aanduiding voor dianummer 4"/>
          <p:cNvSpPr>
            <a:spLocks noGrp="1"/>
          </p:cNvSpPr>
          <p:nvPr>
            <p:ph type="sldNum" sz="quarter" idx="5"/>
          </p:nvPr>
        </p:nvSpPr>
        <p:spPr/>
        <p:txBody>
          <a:bodyPr/>
          <a:lstStyle/>
          <a:p>
            <a:pPr>
              <a:defRPr/>
            </a:pPr>
            <a:fld id="{96C90E17-C8BC-304D-B481-365F1DB42C12}" type="slidenum">
              <a:rPr lang="en-US" smtClean="0"/>
              <a:pPr>
                <a:defRPr/>
              </a:pPr>
              <a:t>13</a:t>
            </a:fld>
            <a:endParaRPr lang="en-US"/>
          </a:p>
        </p:txBody>
      </p:sp>
    </p:spTree>
    <p:extLst>
      <p:ext uri="{BB962C8B-B14F-4D97-AF65-F5344CB8AC3E}">
        <p14:creationId xmlns:p14="http://schemas.microsoft.com/office/powerpoint/2010/main" val="2938085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_met foto logo zwar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p:nvPr/>
        </p:nvSpPr>
        <p:spPr>
          <a:xfrm rot="5400000" flipH="1">
            <a:off x="832645" y="313531"/>
            <a:ext cx="55562" cy="5746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11"/>
          <p:cNvSpPr/>
          <p:nvPr/>
        </p:nvSpPr>
        <p:spPr>
          <a:xfrm rot="5400000" flipH="1">
            <a:off x="832644" y="480219"/>
            <a:ext cx="55563" cy="5746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Rectangle 11"/>
          <p:cNvSpPr/>
          <p:nvPr/>
        </p:nvSpPr>
        <p:spPr>
          <a:xfrm rot="5400000" flipH="1">
            <a:off x="832645" y="646906"/>
            <a:ext cx="55562" cy="5746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9" name="Tijdelijke aanduiding voor tekst 14"/>
          <p:cNvSpPr>
            <a:spLocks noGrp="1"/>
          </p:cNvSpPr>
          <p:nvPr>
            <p:ph type="body" sz="quarter" idx="14"/>
          </p:nvPr>
        </p:nvSpPr>
        <p:spPr>
          <a:xfrm>
            <a:off x="573088" y="2753247"/>
            <a:ext cx="8008937" cy="618067"/>
          </a:xfrm>
          <a:prstGeom prst="rect">
            <a:avLst/>
          </a:prstGeom>
          <a:effectLst/>
        </p:spPr>
        <p:txBody>
          <a:bodyPr vert="horz"/>
          <a:lstStyle>
            <a:lvl1pPr marL="0" indent="0">
              <a:buFontTx/>
              <a:buNone/>
              <a:defRPr sz="3000">
                <a:solidFill>
                  <a:schemeClr val="tx1"/>
                </a:solidFill>
              </a:defRPr>
            </a:lvl1pPr>
          </a:lstStyle>
          <a:p>
            <a:pPr lvl="0"/>
            <a:r>
              <a:rPr lang="nl-NL"/>
              <a:t>Klikken om de tekststijl van het model te bewerken</a:t>
            </a:r>
          </a:p>
        </p:txBody>
      </p:sp>
      <p:pic>
        <p:nvPicPr>
          <p:cNvPr id="9" name="Picture 19"/>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7442200" y="5645150"/>
            <a:ext cx="16922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27"/>
          <p:cNvSpPr>
            <a:spLocks noGrp="1"/>
          </p:cNvSpPr>
          <p:nvPr>
            <p:ph type="ctrTitle"/>
          </p:nvPr>
        </p:nvSpPr>
        <p:spPr>
          <a:xfrm>
            <a:off x="582613" y="1062541"/>
            <a:ext cx="8010525" cy="1464283"/>
          </a:xfrm>
          <a:prstGeom prst="rect">
            <a:avLst/>
          </a:prstGeom>
        </p:spPr>
        <p:txBody>
          <a:bodyPr lIns="0" tIns="0" rIns="0" bIns="0" anchor="t" anchorCtr="0"/>
          <a:lstStyle>
            <a:lvl1pPr algn="l">
              <a:lnSpc>
                <a:spcPts val="6000"/>
              </a:lnSpc>
              <a:defRPr sz="6000" b="0" i="0" baseline="0"/>
            </a:lvl1pPr>
          </a:lstStyle>
          <a:p>
            <a:r>
              <a:rPr lang="nl-NL"/>
              <a:t>Klik om stijl te bewerken</a:t>
            </a:r>
            <a:endParaRPr lang="en-US" dirty="0"/>
          </a:p>
        </p:txBody>
      </p:sp>
    </p:spTree>
    <p:extLst>
      <p:ext uri="{BB962C8B-B14F-4D97-AF65-F5344CB8AC3E}">
        <p14:creationId xmlns:p14="http://schemas.microsoft.com/office/powerpoint/2010/main" val="360210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pagina_met foto logo wi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9"/>
          <p:cNvSpPr/>
          <p:nvPr/>
        </p:nvSpPr>
        <p:spPr>
          <a:xfrm rot="5400000" flipH="1">
            <a:off x="832645" y="313531"/>
            <a:ext cx="55562" cy="5746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11"/>
          <p:cNvSpPr/>
          <p:nvPr/>
        </p:nvSpPr>
        <p:spPr>
          <a:xfrm rot="5400000" flipH="1">
            <a:off x="832644" y="480219"/>
            <a:ext cx="55563" cy="5746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 name="Picture 19"/>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7454215" y="5649913"/>
            <a:ext cx="1668244"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1"/>
          <p:cNvSpPr/>
          <p:nvPr/>
        </p:nvSpPr>
        <p:spPr>
          <a:xfrm rot="5400000" flipH="1">
            <a:off x="832645" y="646906"/>
            <a:ext cx="55562" cy="5746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9" name="Tijdelijke aanduiding voor tekst 14"/>
          <p:cNvSpPr>
            <a:spLocks noGrp="1"/>
          </p:cNvSpPr>
          <p:nvPr>
            <p:ph type="body" sz="quarter" idx="14"/>
          </p:nvPr>
        </p:nvSpPr>
        <p:spPr>
          <a:xfrm>
            <a:off x="573088" y="2753247"/>
            <a:ext cx="8008937" cy="618067"/>
          </a:xfrm>
          <a:prstGeom prst="rect">
            <a:avLst/>
          </a:prstGeom>
          <a:effectLst/>
        </p:spPr>
        <p:txBody>
          <a:bodyPr vert="horz"/>
          <a:lstStyle>
            <a:lvl1pPr marL="0" indent="0">
              <a:buFontTx/>
              <a:buNone/>
              <a:defRPr sz="3000">
                <a:solidFill>
                  <a:schemeClr val="tx1"/>
                </a:solidFill>
              </a:defRPr>
            </a:lvl1pPr>
          </a:lstStyle>
          <a:p>
            <a:pPr lvl="0"/>
            <a:r>
              <a:rPr lang="nl-NL"/>
              <a:t>Klikken om de tekststijl van het model te bewerken</a:t>
            </a:r>
          </a:p>
        </p:txBody>
      </p:sp>
      <p:sp>
        <p:nvSpPr>
          <p:cNvPr id="9" name="Title 27"/>
          <p:cNvSpPr>
            <a:spLocks noGrp="1"/>
          </p:cNvSpPr>
          <p:nvPr>
            <p:ph type="ctrTitle"/>
          </p:nvPr>
        </p:nvSpPr>
        <p:spPr>
          <a:xfrm>
            <a:off x="582613" y="1062541"/>
            <a:ext cx="8010525" cy="1464283"/>
          </a:xfrm>
          <a:prstGeom prst="rect">
            <a:avLst/>
          </a:prstGeom>
        </p:spPr>
        <p:txBody>
          <a:bodyPr lIns="0" tIns="0" rIns="0" bIns="0" anchor="t" anchorCtr="0"/>
          <a:lstStyle>
            <a:lvl1pPr algn="l">
              <a:lnSpc>
                <a:spcPts val="6000"/>
              </a:lnSpc>
              <a:defRPr sz="6000" b="0" i="0" baseline="0"/>
            </a:lvl1pPr>
          </a:lstStyle>
          <a:p>
            <a:r>
              <a:rPr lang="nl-NL"/>
              <a:t>Klik om stijl te bewerken</a:t>
            </a:r>
            <a:endParaRPr lang="en-US" dirty="0"/>
          </a:p>
        </p:txBody>
      </p:sp>
    </p:spTree>
    <p:extLst>
      <p:ext uri="{BB962C8B-B14F-4D97-AF65-F5344CB8AC3E}">
        <p14:creationId xmlns:p14="http://schemas.microsoft.com/office/powerpoint/2010/main" val="403454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pagina blanco">
    <p:spTree>
      <p:nvGrpSpPr>
        <p:cNvPr id="1" name=""/>
        <p:cNvGrpSpPr/>
        <p:nvPr/>
      </p:nvGrpSpPr>
      <p:grpSpPr>
        <a:xfrm>
          <a:off x="0" y="0"/>
          <a:ext cx="0" cy="0"/>
          <a:chOff x="0" y="0"/>
          <a:chExt cx="0" cy="0"/>
        </a:xfrm>
      </p:grpSpPr>
      <p:sp>
        <p:nvSpPr>
          <p:cNvPr id="4" name="Rectangle 9"/>
          <p:cNvSpPr/>
          <p:nvPr/>
        </p:nvSpPr>
        <p:spPr>
          <a:xfrm rot="5400000" flipH="1">
            <a:off x="832645" y="313531"/>
            <a:ext cx="55562" cy="5746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11"/>
          <p:cNvSpPr/>
          <p:nvPr/>
        </p:nvSpPr>
        <p:spPr>
          <a:xfrm rot="5400000" flipH="1">
            <a:off x="832644" y="480219"/>
            <a:ext cx="55563" cy="5746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 name="Picture 19"/>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442200" y="5645150"/>
            <a:ext cx="16922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1"/>
          <p:cNvSpPr/>
          <p:nvPr/>
        </p:nvSpPr>
        <p:spPr>
          <a:xfrm rot="5400000" flipH="1">
            <a:off x="832645" y="646906"/>
            <a:ext cx="55562" cy="5746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Title 27"/>
          <p:cNvSpPr>
            <a:spLocks noGrp="1"/>
          </p:cNvSpPr>
          <p:nvPr>
            <p:ph type="ctrTitle"/>
          </p:nvPr>
        </p:nvSpPr>
        <p:spPr>
          <a:xfrm>
            <a:off x="582613" y="1062541"/>
            <a:ext cx="8010525" cy="1464283"/>
          </a:xfrm>
          <a:prstGeom prst="rect">
            <a:avLst/>
          </a:prstGeom>
        </p:spPr>
        <p:txBody>
          <a:bodyPr lIns="0" tIns="0" rIns="0" bIns="0" anchor="t" anchorCtr="0"/>
          <a:lstStyle>
            <a:lvl1pPr algn="l">
              <a:lnSpc>
                <a:spcPts val="6000"/>
              </a:lnSpc>
              <a:defRPr sz="6000" b="0" i="0" baseline="0"/>
            </a:lvl1pPr>
          </a:lstStyle>
          <a:p>
            <a:r>
              <a:rPr lang="nl-NL"/>
              <a:t>Klik om stijl te bewerken</a:t>
            </a:r>
            <a:endParaRPr lang="en-US" dirty="0"/>
          </a:p>
        </p:txBody>
      </p:sp>
      <p:sp>
        <p:nvSpPr>
          <p:cNvPr id="19" name="Tijdelijke aanduiding voor tekst 14"/>
          <p:cNvSpPr>
            <a:spLocks noGrp="1"/>
          </p:cNvSpPr>
          <p:nvPr>
            <p:ph type="body" sz="quarter" idx="14"/>
          </p:nvPr>
        </p:nvSpPr>
        <p:spPr>
          <a:xfrm>
            <a:off x="573088" y="2753247"/>
            <a:ext cx="8008937" cy="618067"/>
          </a:xfrm>
          <a:prstGeom prst="rect">
            <a:avLst/>
          </a:prstGeom>
        </p:spPr>
        <p:txBody>
          <a:bodyPr vert="horz"/>
          <a:lstStyle>
            <a:lvl1pPr marL="0" indent="0">
              <a:buFontTx/>
              <a:buNone/>
              <a:defRPr sz="3000"/>
            </a:lvl1pPr>
          </a:lstStyle>
          <a:p>
            <a:pPr lvl="0"/>
            <a:r>
              <a:rPr lang="nl-NL"/>
              <a:t>Klikken om de tekststijl van het model te bewerken</a:t>
            </a:r>
          </a:p>
        </p:txBody>
      </p:sp>
    </p:spTree>
    <p:extLst>
      <p:ext uri="{BB962C8B-B14F-4D97-AF65-F5344CB8AC3E}">
        <p14:creationId xmlns:p14="http://schemas.microsoft.com/office/powerpoint/2010/main" val="101120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volgpagina tekst">
    <p:spTree>
      <p:nvGrpSpPr>
        <p:cNvPr id="1" name=""/>
        <p:cNvGrpSpPr/>
        <p:nvPr/>
      </p:nvGrpSpPr>
      <p:grpSpPr>
        <a:xfrm>
          <a:off x="0" y="0"/>
          <a:ext cx="0" cy="0"/>
          <a:chOff x="0" y="0"/>
          <a:chExt cx="0" cy="0"/>
        </a:xfrm>
      </p:grpSpPr>
      <p:sp>
        <p:nvSpPr>
          <p:cNvPr id="12" name="Tijdelijke aanduiding voor inhoud 11"/>
          <p:cNvSpPr>
            <a:spLocks noGrp="1"/>
          </p:cNvSpPr>
          <p:nvPr>
            <p:ph sz="quarter" idx="13"/>
          </p:nvPr>
        </p:nvSpPr>
        <p:spPr>
          <a:xfrm>
            <a:off x="573089" y="2412992"/>
            <a:ext cx="8008937" cy="3713171"/>
          </a:xfrm>
          <a:prstGeom prst="rect">
            <a:avLst/>
          </a:prstGeom>
        </p:spPr>
        <p:txBody>
          <a:bodyPr vert="horz" lIns="0" rIns="0"/>
          <a:lstStyle>
            <a:lvl1pPr marL="252000" indent="-252000">
              <a:lnSpc>
                <a:spcPts val="2400"/>
              </a:lnSpc>
              <a:buClrTx/>
              <a:buFont typeface="Arial"/>
              <a:buChar char="•"/>
              <a:defRPr sz="2400"/>
            </a:lvl1pPr>
            <a:lvl2pPr marL="504000" indent="-252000">
              <a:lnSpc>
                <a:spcPts val="2400"/>
              </a:lnSpc>
              <a:buClrTx/>
              <a:buFont typeface="Lucida Grande"/>
              <a:buChar char="–"/>
              <a:defRPr sz="2400"/>
            </a:lvl2pPr>
            <a:lvl3pPr marL="756000" indent="-252000">
              <a:lnSpc>
                <a:spcPts val="2400"/>
              </a:lnSpc>
              <a:buClrTx/>
              <a:buFont typeface="Wingdings" charset="2"/>
              <a:buChar char="§"/>
              <a:defRPr sz="2400"/>
            </a:lvl3pPr>
            <a:lvl4pPr marL="1008000" indent="-252000">
              <a:lnSpc>
                <a:spcPts val="2400"/>
              </a:lnSpc>
              <a:buClrTx/>
              <a:buFont typeface="Arial"/>
              <a:buChar char="•"/>
              <a:defRPr sz="2400"/>
            </a:lvl4pPr>
            <a:lvl5pPr marL="1260000" indent="-252000">
              <a:lnSpc>
                <a:spcPts val="2400"/>
              </a:lnSpc>
              <a:buClrTx/>
              <a:buFont typeface="Lucida Grande"/>
              <a:buChar char="–"/>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tle 1"/>
          <p:cNvSpPr>
            <a:spLocks noGrp="1"/>
          </p:cNvSpPr>
          <p:nvPr>
            <p:ph type="title"/>
          </p:nvPr>
        </p:nvSpPr>
        <p:spPr>
          <a:xfrm>
            <a:off x="573088" y="493180"/>
            <a:ext cx="8008937" cy="1143000"/>
          </a:xfrm>
          <a:prstGeom prst="rect">
            <a:avLst/>
          </a:prstGeom>
        </p:spPr>
        <p:txBody>
          <a:bodyPr lIns="0" tIns="0" rIns="0" bIns="0"/>
          <a:lstStyle>
            <a:lvl1pPr algn="l" eaLnBrk="1" hangingPunct="1">
              <a:lnSpc>
                <a:spcPts val="4200"/>
              </a:lnSpc>
              <a:defRPr sz="4000" baseline="0"/>
            </a:lvl1pPr>
          </a:lstStyle>
          <a:p>
            <a:r>
              <a:rPr lang="nl-NL"/>
              <a:t>Klik om stijl te bewerken</a:t>
            </a:r>
            <a:endParaRPr lang="en-US" dirty="0"/>
          </a:p>
        </p:txBody>
      </p:sp>
      <p:sp>
        <p:nvSpPr>
          <p:cNvPr id="10" name="Tijdelijke aanduiding voor tekst 14"/>
          <p:cNvSpPr>
            <a:spLocks noGrp="1"/>
          </p:cNvSpPr>
          <p:nvPr>
            <p:ph type="body" sz="quarter" idx="14"/>
          </p:nvPr>
        </p:nvSpPr>
        <p:spPr>
          <a:xfrm>
            <a:off x="573088" y="1718714"/>
            <a:ext cx="8008937" cy="524933"/>
          </a:xfrm>
          <a:prstGeom prst="rect">
            <a:avLst/>
          </a:prstGeom>
        </p:spPr>
        <p:txBody>
          <a:bodyPr vert="horz" lIns="0" rIns="0"/>
          <a:lstStyle>
            <a:lvl1pPr marL="0" marR="0" indent="0" algn="l" defTabSz="457200" rtl="0" eaLnBrk="1" fontAlgn="base" latinLnBrk="0" hangingPunct="1">
              <a:lnSpc>
                <a:spcPct val="100000"/>
              </a:lnSpc>
              <a:spcBef>
                <a:spcPts val="0"/>
              </a:spcBef>
              <a:spcAft>
                <a:spcPct val="0"/>
              </a:spcAft>
              <a:buClrTx/>
              <a:buSzTx/>
              <a:buFontTx/>
              <a:buNone/>
              <a:tabLst/>
              <a:defRPr sz="3000"/>
            </a:lvl1pPr>
          </a:lstStyle>
          <a:p>
            <a:pPr lvl="0"/>
            <a:r>
              <a:rPr lang="nl-NL"/>
              <a:t>Klikken om de tekststijl van het model te bewerken</a:t>
            </a:r>
          </a:p>
        </p:txBody>
      </p:sp>
      <p:sp>
        <p:nvSpPr>
          <p:cNvPr id="5" name="Date Placeholder 3"/>
          <p:cNvSpPr>
            <a:spLocks noGrp="1"/>
          </p:cNvSpPr>
          <p:nvPr>
            <p:ph type="dt" sz="half" idx="15"/>
          </p:nvPr>
        </p:nvSpPr>
        <p:spPr>
          <a:xfrm>
            <a:off x="573088" y="6356350"/>
            <a:ext cx="3541712" cy="365125"/>
          </a:xfrm>
        </p:spPr>
        <p:txBody>
          <a:bodyPr lIns="0" rIns="0"/>
          <a:lstStyle>
            <a:lvl1pPr>
              <a:defRPr>
                <a:solidFill>
                  <a:srgbClr val="1B143C"/>
                </a:solidFill>
              </a:defRPr>
            </a:lvl1pPr>
          </a:lstStyle>
          <a:p>
            <a:pPr>
              <a:defRPr/>
            </a:pPr>
            <a:r>
              <a:rPr lang="nl-NL"/>
              <a:t>Provincie Gelderland | </a:t>
            </a:r>
            <a:fld id="{2BE5F5D7-35F2-8045-9A03-8A17244D71DA}" type="datetime3">
              <a:rPr lang="nl-NL"/>
              <a:pPr>
                <a:defRPr/>
              </a:pPr>
              <a:t>13/10/21</a:t>
            </a:fld>
            <a:endParaRPr lang="en-US"/>
          </a:p>
        </p:txBody>
      </p:sp>
      <p:sp>
        <p:nvSpPr>
          <p:cNvPr id="6" name="Slide Number Placeholder 5"/>
          <p:cNvSpPr>
            <a:spLocks noGrp="1"/>
          </p:cNvSpPr>
          <p:nvPr>
            <p:ph type="sldNum" sz="quarter" idx="16"/>
          </p:nvPr>
        </p:nvSpPr>
        <p:spPr/>
        <p:txBody>
          <a:bodyPr/>
          <a:lstStyle>
            <a:lvl1pPr>
              <a:defRPr>
                <a:solidFill>
                  <a:srgbClr val="1B143C"/>
                </a:solidFill>
              </a:defRPr>
            </a:lvl1pPr>
          </a:lstStyle>
          <a:p>
            <a:pPr>
              <a:defRPr/>
            </a:pPr>
            <a:fld id="{C15E2364-82A4-DE48-9B47-8D308C858E7C}" type="slidenum">
              <a:rPr lang="en-US"/>
              <a:pPr>
                <a:defRPr/>
              </a:pPr>
              <a:t>‹nr.›</a:t>
            </a:fld>
            <a:endParaRPr lang="en-US"/>
          </a:p>
        </p:txBody>
      </p:sp>
    </p:spTree>
    <p:extLst>
      <p:ext uri="{BB962C8B-B14F-4D97-AF65-F5344CB8AC3E}">
        <p14:creationId xmlns:p14="http://schemas.microsoft.com/office/powerpoint/2010/main" val="276266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volgpagina met bullets">
    <p:spTree>
      <p:nvGrpSpPr>
        <p:cNvPr id="1" name=""/>
        <p:cNvGrpSpPr/>
        <p:nvPr/>
      </p:nvGrpSpPr>
      <p:grpSpPr>
        <a:xfrm>
          <a:off x="0" y="0"/>
          <a:ext cx="0" cy="0"/>
          <a:chOff x="0" y="0"/>
          <a:chExt cx="0" cy="0"/>
        </a:xfrm>
      </p:grpSpPr>
      <p:sp>
        <p:nvSpPr>
          <p:cNvPr id="8" name="Tijdelijke aanduiding voor inhoud 11"/>
          <p:cNvSpPr>
            <a:spLocks noGrp="1"/>
          </p:cNvSpPr>
          <p:nvPr>
            <p:ph sz="quarter" idx="14"/>
          </p:nvPr>
        </p:nvSpPr>
        <p:spPr>
          <a:xfrm>
            <a:off x="573088" y="1930400"/>
            <a:ext cx="8008937" cy="4195763"/>
          </a:xfrm>
          <a:prstGeom prst="rect">
            <a:avLst/>
          </a:prstGeom>
        </p:spPr>
        <p:txBody>
          <a:bodyPr vert="horz" lIns="0" rIns="0"/>
          <a:lstStyle>
            <a:lvl1pPr marL="252000" indent="-252000">
              <a:lnSpc>
                <a:spcPts val="2400"/>
              </a:lnSpc>
              <a:buClrTx/>
              <a:buFont typeface="Arial"/>
              <a:buChar char="•"/>
              <a:defRPr sz="2400"/>
            </a:lvl1pPr>
            <a:lvl2pPr marL="504000" indent="-252000">
              <a:lnSpc>
                <a:spcPts val="2400"/>
              </a:lnSpc>
              <a:buClrTx/>
              <a:buFont typeface="Lucida Grande"/>
              <a:buChar char="–"/>
              <a:defRPr sz="2400"/>
            </a:lvl2pPr>
            <a:lvl3pPr marL="756000" indent="-252000">
              <a:lnSpc>
                <a:spcPts val="2400"/>
              </a:lnSpc>
              <a:buClrTx/>
              <a:buFont typeface="Wingdings" charset="2"/>
              <a:buChar char="§"/>
              <a:defRPr sz="2400"/>
            </a:lvl3pPr>
            <a:lvl4pPr marL="1008000" indent="-252000">
              <a:lnSpc>
                <a:spcPts val="2400"/>
              </a:lnSpc>
              <a:buClrTx/>
              <a:buFont typeface="Arial"/>
              <a:buChar char="•"/>
              <a:defRPr sz="2400"/>
            </a:lvl4pPr>
            <a:lvl5pPr marL="1260000" indent="-252000">
              <a:lnSpc>
                <a:spcPts val="2400"/>
              </a:lnSpc>
              <a:buClrTx/>
              <a:buFont typeface="Lucida Grande"/>
              <a:buChar char="–"/>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le 1"/>
          <p:cNvSpPr>
            <a:spLocks noGrp="1"/>
          </p:cNvSpPr>
          <p:nvPr>
            <p:ph type="title"/>
          </p:nvPr>
        </p:nvSpPr>
        <p:spPr>
          <a:xfrm>
            <a:off x="573088" y="493180"/>
            <a:ext cx="8008937" cy="1143000"/>
          </a:xfrm>
          <a:prstGeom prst="rect">
            <a:avLst/>
          </a:prstGeom>
        </p:spPr>
        <p:txBody>
          <a:bodyPr lIns="0" tIns="0" rIns="0" bIns="0"/>
          <a:lstStyle>
            <a:lvl1pPr algn="l" eaLnBrk="1" hangingPunct="1">
              <a:lnSpc>
                <a:spcPts val="4200"/>
              </a:lnSpc>
              <a:defRPr sz="4000" baseline="0"/>
            </a:lvl1pPr>
          </a:lstStyle>
          <a:p>
            <a:r>
              <a:rPr lang="nl-NL"/>
              <a:t>Klik om stijl te bewerken</a:t>
            </a:r>
            <a:endParaRPr lang="en-US" dirty="0"/>
          </a:p>
        </p:txBody>
      </p:sp>
      <p:sp>
        <p:nvSpPr>
          <p:cNvPr id="4" name="Slide Number Placeholder 5"/>
          <p:cNvSpPr>
            <a:spLocks noGrp="1"/>
          </p:cNvSpPr>
          <p:nvPr>
            <p:ph type="sldNum" sz="quarter" idx="15"/>
          </p:nvPr>
        </p:nvSpPr>
        <p:spPr/>
        <p:txBody>
          <a:bodyPr/>
          <a:lstStyle>
            <a:lvl1pPr>
              <a:defRPr>
                <a:solidFill>
                  <a:srgbClr val="1B143C"/>
                </a:solidFill>
              </a:defRPr>
            </a:lvl1pPr>
          </a:lstStyle>
          <a:p>
            <a:pPr>
              <a:defRPr/>
            </a:pPr>
            <a:fld id="{5C607779-D8D7-3B4A-9FD2-C764F6A3213E}" type="slidenum">
              <a:rPr lang="en-US"/>
              <a:pPr>
                <a:defRPr/>
              </a:pPr>
              <a:t>‹nr.›</a:t>
            </a:fld>
            <a:endParaRPr lang="en-US"/>
          </a:p>
        </p:txBody>
      </p:sp>
      <p:sp>
        <p:nvSpPr>
          <p:cNvPr id="5" name="Date Placeholder 3"/>
          <p:cNvSpPr>
            <a:spLocks noGrp="1"/>
          </p:cNvSpPr>
          <p:nvPr>
            <p:ph type="dt" sz="half" idx="16"/>
          </p:nvPr>
        </p:nvSpPr>
        <p:spPr>
          <a:xfrm>
            <a:off x="573088" y="6356350"/>
            <a:ext cx="3541712" cy="365125"/>
          </a:xfrm>
        </p:spPr>
        <p:txBody>
          <a:bodyPr lIns="0" rIns="0"/>
          <a:lstStyle>
            <a:lvl1pPr>
              <a:defRPr>
                <a:solidFill>
                  <a:srgbClr val="1B143C"/>
                </a:solidFill>
              </a:defRPr>
            </a:lvl1pPr>
          </a:lstStyle>
          <a:p>
            <a:pPr>
              <a:defRPr/>
            </a:pPr>
            <a:r>
              <a:rPr lang="nl-NL"/>
              <a:t>Provincie Gelderland | </a:t>
            </a:r>
            <a:fld id="{65810758-B8C2-2A40-8D66-9B278AB7EFE9}" type="datetime3">
              <a:rPr lang="nl-NL"/>
              <a:pPr>
                <a:defRPr/>
              </a:pPr>
              <a:t>13/10/21</a:t>
            </a:fld>
            <a:endParaRPr lang="en-US"/>
          </a:p>
        </p:txBody>
      </p:sp>
    </p:spTree>
    <p:extLst>
      <p:ext uri="{BB962C8B-B14F-4D97-AF65-F5344CB8AC3E}">
        <p14:creationId xmlns:p14="http://schemas.microsoft.com/office/powerpoint/2010/main" val="273151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fiekpagina">
    <p:spTree>
      <p:nvGrpSpPr>
        <p:cNvPr id="1" name=""/>
        <p:cNvGrpSpPr/>
        <p:nvPr/>
      </p:nvGrpSpPr>
      <p:grpSpPr>
        <a:xfrm>
          <a:off x="0" y="0"/>
          <a:ext cx="0" cy="0"/>
          <a:chOff x="0" y="0"/>
          <a:chExt cx="0" cy="0"/>
        </a:xfrm>
      </p:grpSpPr>
      <p:sp>
        <p:nvSpPr>
          <p:cNvPr id="3" name="Tijdelijke aanduiding voor grafiek 2"/>
          <p:cNvSpPr>
            <a:spLocks noGrp="1"/>
          </p:cNvSpPr>
          <p:nvPr>
            <p:ph type="chart" sz="quarter" idx="15"/>
          </p:nvPr>
        </p:nvSpPr>
        <p:spPr>
          <a:xfrm>
            <a:off x="573088" y="2412992"/>
            <a:ext cx="8008937" cy="3713171"/>
          </a:xfrm>
          <a:prstGeom prst="rect">
            <a:avLst/>
          </a:prstGeom>
        </p:spPr>
        <p:txBody>
          <a:bodyPr vert="horz" lIns="0" rIns="0"/>
          <a:lstStyle>
            <a:lvl1pPr marL="0" indent="0">
              <a:lnSpc>
                <a:spcPts val="2400"/>
              </a:lnSpc>
              <a:buNone/>
              <a:defRPr sz="2400" baseline="0"/>
            </a:lvl1pPr>
          </a:lstStyle>
          <a:p>
            <a:pPr lvl="0"/>
            <a:r>
              <a:rPr lang="nl-NL" noProof="0"/>
              <a:t>Klik op het pictogram als u een grafiek wilt toevoegen</a:t>
            </a:r>
            <a:endParaRPr lang="nl-NL" noProof="0" dirty="0"/>
          </a:p>
        </p:txBody>
      </p:sp>
      <p:sp>
        <p:nvSpPr>
          <p:cNvPr id="11" name="Title 1"/>
          <p:cNvSpPr>
            <a:spLocks noGrp="1"/>
          </p:cNvSpPr>
          <p:nvPr>
            <p:ph type="title"/>
          </p:nvPr>
        </p:nvSpPr>
        <p:spPr>
          <a:xfrm>
            <a:off x="573088" y="493180"/>
            <a:ext cx="8008937" cy="1143000"/>
          </a:xfrm>
          <a:prstGeom prst="rect">
            <a:avLst/>
          </a:prstGeom>
        </p:spPr>
        <p:txBody>
          <a:bodyPr lIns="0" tIns="0" rIns="0" bIns="0"/>
          <a:lstStyle>
            <a:lvl1pPr algn="l" eaLnBrk="1" hangingPunct="1">
              <a:lnSpc>
                <a:spcPts val="4200"/>
              </a:lnSpc>
              <a:defRPr sz="4000" baseline="0"/>
            </a:lvl1pPr>
          </a:lstStyle>
          <a:p>
            <a:r>
              <a:rPr lang="nl-NL"/>
              <a:t>Klik om stijl te bewerken</a:t>
            </a:r>
            <a:endParaRPr lang="en-US" dirty="0"/>
          </a:p>
        </p:txBody>
      </p:sp>
      <p:sp>
        <p:nvSpPr>
          <p:cNvPr id="12" name="Tijdelijke aanduiding voor tekst 14"/>
          <p:cNvSpPr>
            <a:spLocks noGrp="1"/>
          </p:cNvSpPr>
          <p:nvPr>
            <p:ph type="body" sz="quarter" idx="14"/>
          </p:nvPr>
        </p:nvSpPr>
        <p:spPr>
          <a:xfrm>
            <a:off x="573088" y="1718714"/>
            <a:ext cx="8008937" cy="524933"/>
          </a:xfrm>
          <a:prstGeom prst="rect">
            <a:avLst/>
          </a:prstGeom>
        </p:spPr>
        <p:txBody>
          <a:bodyPr vert="horz" lIns="0" rIns="0"/>
          <a:lstStyle>
            <a:lvl1pPr marL="0" marR="0" indent="0" algn="l" defTabSz="457200" rtl="0" eaLnBrk="1" fontAlgn="base" latinLnBrk="0" hangingPunct="1">
              <a:lnSpc>
                <a:spcPct val="100000"/>
              </a:lnSpc>
              <a:spcBef>
                <a:spcPts val="0"/>
              </a:spcBef>
              <a:spcAft>
                <a:spcPct val="0"/>
              </a:spcAft>
              <a:buClrTx/>
              <a:buSzTx/>
              <a:buFontTx/>
              <a:buNone/>
              <a:tabLst/>
              <a:defRPr sz="3000"/>
            </a:lvl1pPr>
          </a:lstStyle>
          <a:p>
            <a:pPr lvl="0"/>
            <a:r>
              <a:rPr lang="nl-NL"/>
              <a:t>Klikken om de tekststijl van het model te bewerken</a:t>
            </a:r>
          </a:p>
        </p:txBody>
      </p:sp>
      <p:sp>
        <p:nvSpPr>
          <p:cNvPr id="5" name="Slide Number Placeholder 5"/>
          <p:cNvSpPr>
            <a:spLocks noGrp="1"/>
          </p:cNvSpPr>
          <p:nvPr>
            <p:ph type="sldNum" sz="quarter" idx="16"/>
          </p:nvPr>
        </p:nvSpPr>
        <p:spPr/>
        <p:txBody>
          <a:bodyPr/>
          <a:lstStyle>
            <a:lvl1pPr>
              <a:defRPr>
                <a:solidFill>
                  <a:srgbClr val="1B143C"/>
                </a:solidFill>
              </a:defRPr>
            </a:lvl1pPr>
          </a:lstStyle>
          <a:p>
            <a:pPr>
              <a:defRPr/>
            </a:pPr>
            <a:fld id="{837BF88C-912F-4E48-B1D9-F670EAAACF73}" type="slidenum">
              <a:rPr lang="en-US"/>
              <a:pPr>
                <a:defRPr/>
              </a:pPr>
              <a:t>‹nr.›</a:t>
            </a:fld>
            <a:endParaRPr lang="en-US"/>
          </a:p>
        </p:txBody>
      </p:sp>
      <p:sp>
        <p:nvSpPr>
          <p:cNvPr id="6" name="Date Placeholder 3"/>
          <p:cNvSpPr>
            <a:spLocks noGrp="1"/>
          </p:cNvSpPr>
          <p:nvPr>
            <p:ph type="dt" sz="half" idx="17"/>
          </p:nvPr>
        </p:nvSpPr>
        <p:spPr>
          <a:xfrm>
            <a:off x="573088" y="6356350"/>
            <a:ext cx="3541712" cy="365125"/>
          </a:xfrm>
        </p:spPr>
        <p:txBody>
          <a:bodyPr lIns="0" rIns="0"/>
          <a:lstStyle>
            <a:lvl1pPr>
              <a:defRPr>
                <a:solidFill>
                  <a:srgbClr val="1B143C"/>
                </a:solidFill>
              </a:defRPr>
            </a:lvl1pPr>
          </a:lstStyle>
          <a:p>
            <a:pPr>
              <a:defRPr/>
            </a:pPr>
            <a:r>
              <a:rPr lang="nl-NL"/>
              <a:t>Provincie Gelderland | </a:t>
            </a:r>
            <a:fld id="{B8D04DED-2B94-BF4D-B021-0F5A96058435}" type="datetime3">
              <a:rPr lang="nl-NL"/>
              <a:pPr>
                <a:defRPr/>
              </a:pPr>
              <a:t>13/10/21</a:t>
            </a:fld>
            <a:endParaRPr lang="en-US"/>
          </a:p>
        </p:txBody>
      </p:sp>
    </p:spTree>
    <p:extLst>
      <p:ext uri="{BB962C8B-B14F-4D97-AF65-F5344CB8AC3E}">
        <p14:creationId xmlns:p14="http://schemas.microsoft.com/office/powerpoint/2010/main" val="116716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co met logo zwart">
    <p:spTree>
      <p:nvGrpSpPr>
        <p:cNvPr id="1" name=""/>
        <p:cNvGrpSpPr/>
        <p:nvPr/>
      </p:nvGrpSpPr>
      <p:grpSpPr>
        <a:xfrm>
          <a:off x="0" y="0"/>
          <a:ext cx="0" cy="0"/>
          <a:chOff x="0" y="0"/>
          <a:chExt cx="0" cy="0"/>
        </a:xfrm>
      </p:grpSpPr>
      <p:pic>
        <p:nvPicPr>
          <p:cNvPr id="9" name="Picture 19"/>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442200" y="5645150"/>
            <a:ext cx="16922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rot="5400000" flipH="1">
            <a:off x="832645" y="313531"/>
            <a:ext cx="55562" cy="5746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2" name="Rectangle 11"/>
          <p:cNvSpPr/>
          <p:nvPr userDrawn="1"/>
        </p:nvSpPr>
        <p:spPr>
          <a:xfrm rot="5400000" flipH="1">
            <a:off x="832644" y="480219"/>
            <a:ext cx="55563" cy="5746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13" name="Picture 19"/>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442200" y="5645150"/>
            <a:ext cx="16922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1"/>
          <p:cNvSpPr/>
          <p:nvPr userDrawn="1"/>
        </p:nvSpPr>
        <p:spPr>
          <a:xfrm rot="5400000" flipH="1">
            <a:off x="832645" y="646906"/>
            <a:ext cx="55562" cy="5746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5" name="Title 27"/>
          <p:cNvSpPr>
            <a:spLocks noGrp="1"/>
          </p:cNvSpPr>
          <p:nvPr>
            <p:ph type="ctrTitle"/>
          </p:nvPr>
        </p:nvSpPr>
        <p:spPr>
          <a:xfrm>
            <a:off x="582613" y="1062541"/>
            <a:ext cx="8010525" cy="1464283"/>
          </a:xfrm>
          <a:prstGeom prst="rect">
            <a:avLst/>
          </a:prstGeom>
        </p:spPr>
        <p:txBody>
          <a:bodyPr lIns="0" tIns="0" rIns="0" bIns="0" anchor="t" anchorCtr="0"/>
          <a:lstStyle>
            <a:lvl1pPr algn="l">
              <a:lnSpc>
                <a:spcPts val="6000"/>
              </a:lnSpc>
              <a:defRPr sz="6000" b="0" i="0" baseline="0"/>
            </a:lvl1pPr>
          </a:lstStyle>
          <a:p>
            <a:r>
              <a:rPr lang="nl-NL"/>
              <a:t>Klik om stijl te bewerken</a:t>
            </a:r>
            <a:endParaRPr lang="en-US" dirty="0"/>
          </a:p>
        </p:txBody>
      </p:sp>
      <p:sp>
        <p:nvSpPr>
          <p:cNvPr id="16" name="Tijdelijke aanduiding voor tekst 14"/>
          <p:cNvSpPr>
            <a:spLocks noGrp="1"/>
          </p:cNvSpPr>
          <p:nvPr>
            <p:ph type="body" sz="quarter" idx="14"/>
          </p:nvPr>
        </p:nvSpPr>
        <p:spPr>
          <a:xfrm>
            <a:off x="573088" y="2753247"/>
            <a:ext cx="8008937" cy="618067"/>
          </a:xfrm>
          <a:prstGeom prst="rect">
            <a:avLst/>
          </a:prstGeom>
        </p:spPr>
        <p:txBody>
          <a:bodyPr vert="horz"/>
          <a:lstStyle>
            <a:lvl1pPr marL="0" indent="0">
              <a:buFontTx/>
              <a:buNone/>
              <a:defRPr sz="3000"/>
            </a:lvl1pPr>
          </a:lstStyle>
          <a:p>
            <a:pPr lvl="0"/>
            <a:r>
              <a:rPr lang="nl-NL"/>
              <a:t>Klikken om de tekststijl van het model te bewerken</a:t>
            </a:r>
          </a:p>
        </p:txBody>
      </p:sp>
    </p:spTree>
    <p:extLst>
      <p:ext uri="{BB962C8B-B14F-4D97-AF65-F5344CB8AC3E}">
        <p14:creationId xmlns:p14="http://schemas.microsoft.com/office/powerpoint/2010/main" val="269851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B8A91"/>
                </a:solidFill>
                <a:latin typeface="Georgia" charset="0"/>
              </a:defRPr>
            </a:lvl1pPr>
          </a:lstStyle>
          <a:p>
            <a:pPr>
              <a:defRPr/>
            </a:pPr>
            <a:fld id="{8B8FBCC9-5333-4540-9ABF-90E3BA903EBA}" type="datetime3">
              <a:rPr lang="nl-NL"/>
              <a:pPr>
                <a:defRPr/>
              </a:pPr>
              <a:t>13/10/21</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B8A91"/>
                </a:solidFill>
                <a:latin typeface="Georgia" charset="0"/>
              </a:defRPr>
            </a:lvl1pPr>
          </a:lstStyle>
          <a:p>
            <a:pPr>
              <a:defRPr/>
            </a:pPr>
            <a:fld id="{E6A14F4F-0B95-E342-B80E-0A52A7743C01}" type="slidenum">
              <a:rPr lang="en-US"/>
              <a:pPr>
                <a:defRPr/>
              </a:pPr>
              <a:t>‹nr.›</a:t>
            </a:fld>
            <a:endParaRPr lang="en-US"/>
          </a:p>
        </p:txBody>
      </p:sp>
      <p:grpSp>
        <p:nvGrpSpPr>
          <p:cNvPr id="1028" name="Group 3"/>
          <p:cNvGrpSpPr>
            <a:grpSpLocks/>
          </p:cNvGrpSpPr>
          <p:nvPr/>
        </p:nvGrpSpPr>
        <p:grpSpPr bwMode="auto">
          <a:xfrm>
            <a:off x="0" y="573088"/>
            <a:ext cx="107950" cy="2282825"/>
            <a:chOff x="0" y="573812"/>
            <a:chExt cx="107590" cy="2282884"/>
          </a:xfrm>
        </p:grpSpPr>
        <p:sp>
          <p:nvSpPr>
            <p:cNvPr id="8" name="Rectangle 4"/>
            <p:cNvSpPr/>
            <p:nvPr/>
          </p:nvSpPr>
          <p:spPr>
            <a:xfrm flipH="1">
              <a:off x="0" y="573812"/>
              <a:ext cx="107590" cy="5731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Rectangle 5"/>
            <p:cNvSpPr/>
            <p:nvPr/>
          </p:nvSpPr>
          <p:spPr>
            <a:xfrm flipH="1">
              <a:off x="0" y="1146914"/>
              <a:ext cx="107590" cy="57469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 name="Rectangle 6"/>
            <p:cNvSpPr/>
            <p:nvPr/>
          </p:nvSpPr>
          <p:spPr>
            <a:xfrm flipH="1">
              <a:off x="0" y="1721604"/>
              <a:ext cx="107590" cy="5731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1" name="Rectangle 7"/>
            <p:cNvSpPr/>
            <p:nvPr/>
          </p:nvSpPr>
          <p:spPr>
            <a:xfrm flipH="1">
              <a:off x="0" y="2283593"/>
              <a:ext cx="107590" cy="57310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spTree>
  </p:cSld>
  <p:clrMap bg1="lt1" tx1="dk1" bg2="lt2" tx2="dk2" accent1="accent1" accent2="accent2" accent3="accent3" accent4="accent4" accent5="accent5" accent6="accent6" hlink="hlink" folHlink="folHlink"/>
  <p:sldLayoutIdLst>
    <p:sldLayoutId id="2147483718" r:id="rId1"/>
    <p:sldLayoutId id="2147483724" r:id="rId2"/>
    <p:sldLayoutId id="2147483722" r:id="rId3"/>
    <p:sldLayoutId id="2147483719" r:id="rId4"/>
    <p:sldLayoutId id="2147483720" r:id="rId5"/>
    <p:sldLayoutId id="2147483721" r:id="rId6"/>
    <p:sldLayoutId id="2147483723" r:id="rId7"/>
  </p:sldLayoutIdLst>
  <p:hf hdr="0" ftr="0"/>
  <p:txStyles>
    <p:titleStyle>
      <a:lvl1pPr algn="ctr" defTabSz="457200" rtl="0" eaLnBrk="1" fontAlgn="base" hangingPunct="1">
        <a:spcBef>
          <a:spcPct val="0"/>
        </a:spcBef>
        <a:spcAft>
          <a:spcPct val="0"/>
        </a:spcAft>
        <a:defRPr sz="4400" kern="1200">
          <a:solidFill>
            <a:schemeClr val="tx1"/>
          </a:solidFill>
          <a:latin typeface="Georgia"/>
          <a:ea typeface="MS PGothic" pitchFamily="34" charset="-128"/>
          <a:cs typeface="MS PGothic" charset="0"/>
        </a:defRPr>
      </a:lvl1pPr>
      <a:lvl2pPr algn="ctr" defTabSz="457200" rtl="0" eaLnBrk="1" fontAlgn="base" hangingPunct="1">
        <a:spcBef>
          <a:spcPct val="0"/>
        </a:spcBef>
        <a:spcAft>
          <a:spcPct val="0"/>
        </a:spcAft>
        <a:defRPr sz="4400">
          <a:solidFill>
            <a:schemeClr val="tx1"/>
          </a:solidFill>
          <a:latin typeface="Georgia" charset="0"/>
          <a:ea typeface="MS PGothic" pitchFamily="34" charset="-128"/>
          <a:cs typeface="MS PGothic" charset="0"/>
        </a:defRPr>
      </a:lvl2pPr>
      <a:lvl3pPr algn="ctr" defTabSz="457200" rtl="0" eaLnBrk="1" fontAlgn="base" hangingPunct="1">
        <a:spcBef>
          <a:spcPct val="0"/>
        </a:spcBef>
        <a:spcAft>
          <a:spcPct val="0"/>
        </a:spcAft>
        <a:defRPr sz="4400">
          <a:solidFill>
            <a:schemeClr val="tx1"/>
          </a:solidFill>
          <a:latin typeface="Georgia" charset="0"/>
          <a:ea typeface="MS PGothic" pitchFamily="34" charset="-128"/>
          <a:cs typeface="MS PGothic" charset="0"/>
        </a:defRPr>
      </a:lvl3pPr>
      <a:lvl4pPr algn="ctr" defTabSz="457200" rtl="0" eaLnBrk="1" fontAlgn="base" hangingPunct="1">
        <a:spcBef>
          <a:spcPct val="0"/>
        </a:spcBef>
        <a:spcAft>
          <a:spcPct val="0"/>
        </a:spcAft>
        <a:defRPr sz="4400">
          <a:solidFill>
            <a:schemeClr val="tx1"/>
          </a:solidFill>
          <a:latin typeface="Georgia" charset="0"/>
          <a:ea typeface="MS PGothic" pitchFamily="34" charset="-128"/>
          <a:cs typeface="MS PGothic" charset="0"/>
        </a:defRPr>
      </a:lvl4pPr>
      <a:lvl5pPr algn="ctr" defTabSz="457200" rtl="0" eaLnBrk="1" fontAlgn="base" hangingPunct="1">
        <a:spcBef>
          <a:spcPct val="0"/>
        </a:spcBef>
        <a:spcAft>
          <a:spcPct val="0"/>
        </a:spcAft>
        <a:defRPr sz="4400">
          <a:solidFill>
            <a:schemeClr val="tx1"/>
          </a:solidFill>
          <a:latin typeface="Georgia"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Georg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Georg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Georg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Georgi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MS PGothic"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eorgia"/>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MS PGothic"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eorgia"/>
          <a:ea typeface="MS PGothic"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eorgia"/>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package" Target="../embeddings/Microsoft_Excel-werkblad.xlsx"/></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435220" y="361101"/>
            <a:ext cx="7340290" cy="1836189"/>
          </a:xfrm>
        </p:spPr>
        <p:txBody>
          <a:bodyPr/>
          <a:lstStyle/>
          <a:p>
            <a:r>
              <a:rPr lang="nl-NL" sz="4000" dirty="0"/>
              <a:t>Bronaanpak bij </a:t>
            </a:r>
            <a:r>
              <a:rPr lang="nl-NL" sz="4000" dirty="0" err="1"/>
              <a:t>grondwater-verontreiniging</a:t>
            </a:r>
            <a:r>
              <a:rPr lang="nl-NL" sz="4000" dirty="0"/>
              <a:t> in Gelderland</a:t>
            </a:r>
          </a:p>
        </p:txBody>
      </p:sp>
      <p:sp>
        <p:nvSpPr>
          <p:cNvPr id="4" name="Titel 3">
            <a:extLst>
              <a:ext uri="{FF2B5EF4-FFF2-40B4-BE49-F238E27FC236}">
                <a16:creationId xmlns:a16="http://schemas.microsoft.com/office/drawing/2014/main" id="{2B4E9F55-B0E3-4903-8EE2-097AAE9C44B1}"/>
              </a:ext>
            </a:extLst>
          </p:cNvPr>
          <p:cNvSpPr txBox="1">
            <a:spLocks/>
          </p:cNvSpPr>
          <p:nvPr/>
        </p:nvSpPr>
        <p:spPr>
          <a:xfrm>
            <a:off x="1039435" y="5445974"/>
            <a:ext cx="4174010" cy="849386"/>
          </a:xfrm>
          <a:prstGeom prst="rect">
            <a:avLst/>
          </a:prstGeom>
        </p:spPr>
        <p:txBody>
          <a:bodyPr lIns="0" tIns="0" rIns="0" bIns="0" anchor="t" anchorCtr="0"/>
          <a:lstStyle>
            <a:lvl1pPr algn="l" defTabSz="457200" rtl="0" eaLnBrk="1" fontAlgn="base" hangingPunct="1">
              <a:lnSpc>
                <a:spcPts val="6000"/>
              </a:lnSpc>
              <a:spcBef>
                <a:spcPct val="0"/>
              </a:spcBef>
              <a:spcAft>
                <a:spcPct val="0"/>
              </a:spcAft>
              <a:defRPr sz="6000" b="0" i="0" kern="1200" baseline="0">
                <a:solidFill>
                  <a:schemeClr val="tx1"/>
                </a:solidFill>
                <a:latin typeface="Georgia"/>
                <a:ea typeface="MS PGothic" pitchFamily="34" charset="-128"/>
                <a:cs typeface="MS PGothic" charset="0"/>
              </a:defRPr>
            </a:lvl1pPr>
            <a:lvl2pPr algn="ctr" defTabSz="457200" rtl="0" eaLnBrk="1" fontAlgn="base" hangingPunct="1">
              <a:spcBef>
                <a:spcPct val="0"/>
              </a:spcBef>
              <a:spcAft>
                <a:spcPct val="0"/>
              </a:spcAft>
              <a:defRPr sz="4400">
                <a:solidFill>
                  <a:schemeClr val="tx1"/>
                </a:solidFill>
                <a:latin typeface="Georgia" charset="0"/>
                <a:ea typeface="MS PGothic" pitchFamily="34" charset="-128"/>
                <a:cs typeface="MS PGothic" charset="0"/>
              </a:defRPr>
            </a:lvl2pPr>
            <a:lvl3pPr algn="ctr" defTabSz="457200" rtl="0" eaLnBrk="1" fontAlgn="base" hangingPunct="1">
              <a:spcBef>
                <a:spcPct val="0"/>
              </a:spcBef>
              <a:spcAft>
                <a:spcPct val="0"/>
              </a:spcAft>
              <a:defRPr sz="4400">
                <a:solidFill>
                  <a:schemeClr val="tx1"/>
                </a:solidFill>
                <a:latin typeface="Georgia" charset="0"/>
                <a:ea typeface="MS PGothic" pitchFamily="34" charset="-128"/>
                <a:cs typeface="MS PGothic" charset="0"/>
              </a:defRPr>
            </a:lvl3pPr>
            <a:lvl4pPr algn="ctr" defTabSz="457200" rtl="0" eaLnBrk="1" fontAlgn="base" hangingPunct="1">
              <a:spcBef>
                <a:spcPct val="0"/>
              </a:spcBef>
              <a:spcAft>
                <a:spcPct val="0"/>
              </a:spcAft>
              <a:defRPr sz="4400">
                <a:solidFill>
                  <a:schemeClr val="tx1"/>
                </a:solidFill>
                <a:latin typeface="Georgia" charset="0"/>
                <a:ea typeface="MS PGothic" pitchFamily="34" charset="-128"/>
                <a:cs typeface="MS PGothic" charset="0"/>
              </a:defRPr>
            </a:lvl4pPr>
            <a:lvl5pPr algn="ctr" defTabSz="457200" rtl="0" eaLnBrk="1" fontAlgn="base" hangingPunct="1">
              <a:spcBef>
                <a:spcPct val="0"/>
              </a:spcBef>
              <a:spcAft>
                <a:spcPct val="0"/>
              </a:spcAft>
              <a:defRPr sz="4400">
                <a:solidFill>
                  <a:schemeClr val="tx1"/>
                </a:solidFill>
                <a:latin typeface="Georgia"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Georgia"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Georgia"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Georgia"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Georgia" charset="0"/>
                <a:ea typeface="ＭＳ Ｐゴシック" charset="0"/>
                <a:cs typeface="ＭＳ Ｐゴシック" charset="0"/>
              </a:defRPr>
            </a:lvl9pPr>
          </a:lstStyle>
          <a:p>
            <a:r>
              <a:rPr lang="nl-NL" sz="3200" dirty="0">
                <a:solidFill>
                  <a:srgbClr val="FFFFFF"/>
                </a:solidFill>
              </a:rPr>
              <a:t>GOO, 12 oktober 2021</a:t>
            </a:r>
          </a:p>
        </p:txBody>
      </p:sp>
    </p:spTree>
    <p:extLst>
      <p:ext uri="{BB962C8B-B14F-4D97-AF65-F5344CB8AC3E}">
        <p14:creationId xmlns:p14="http://schemas.microsoft.com/office/powerpoint/2010/main" val="2727900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C3A9189-044D-4106-BD09-E49C27897139}"/>
              </a:ext>
            </a:extLst>
          </p:cNvPr>
          <p:cNvPicPr>
            <a:picLocks noChangeAspect="1"/>
          </p:cNvPicPr>
          <p:nvPr/>
        </p:nvPicPr>
        <p:blipFill rotWithShape="1">
          <a:blip r:embed="rId3"/>
          <a:srcRect l="3732" t="10415" r="6145" b="10732"/>
          <a:stretch/>
        </p:blipFill>
        <p:spPr>
          <a:xfrm>
            <a:off x="639028" y="1602516"/>
            <a:ext cx="8024884" cy="4957218"/>
          </a:xfrm>
          <a:prstGeom prst="rect">
            <a:avLst/>
          </a:prstGeom>
        </p:spPr>
      </p:pic>
      <p:sp>
        <p:nvSpPr>
          <p:cNvPr id="2" name="Titel 1">
            <a:extLst>
              <a:ext uri="{FF2B5EF4-FFF2-40B4-BE49-F238E27FC236}">
                <a16:creationId xmlns:a16="http://schemas.microsoft.com/office/drawing/2014/main" id="{903ACB8A-A2C6-4E26-993E-ED924769229B}"/>
              </a:ext>
            </a:extLst>
          </p:cNvPr>
          <p:cNvSpPr>
            <a:spLocks noGrp="1"/>
          </p:cNvSpPr>
          <p:nvPr>
            <p:ph type="title"/>
          </p:nvPr>
        </p:nvSpPr>
        <p:spPr>
          <a:xfrm>
            <a:off x="573088" y="286479"/>
            <a:ext cx="8008937" cy="1143000"/>
          </a:xfrm>
        </p:spPr>
        <p:txBody>
          <a:bodyPr/>
          <a:lstStyle/>
          <a:p>
            <a:pPr>
              <a:lnSpc>
                <a:spcPct val="100000"/>
              </a:lnSpc>
            </a:pPr>
            <a:r>
              <a:rPr lang="nl-NL" sz="4000" dirty="0"/>
              <a:t>Overige wateronttrekkingen voor menselijke consumptie</a:t>
            </a:r>
          </a:p>
        </p:txBody>
      </p:sp>
    </p:spTree>
    <p:extLst>
      <p:ext uri="{BB962C8B-B14F-4D97-AF65-F5344CB8AC3E}">
        <p14:creationId xmlns:p14="http://schemas.microsoft.com/office/powerpoint/2010/main" val="3187144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48A27C-DBD0-4BE3-A2D4-0F6680849CB0}"/>
              </a:ext>
            </a:extLst>
          </p:cNvPr>
          <p:cNvSpPr>
            <a:spLocks noGrp="1"/>
          </p:cNvSpPr>
          <p:nvPr>
            <p:ph type="title"/>
          </p:nvPr>
        </p:nvSpPr>
        <p:spPr>
          <a:xfrm>
            <a:off x="1269242" y="438326"/>
            <a:ext cx="7312783" cy="571500"/>
          </a:xfrm>
        </p:spPr>
        <p:txBody>
          <a:bodyPr/>
          <a:lstStyle/>
          <a:p>
            <a:r>
              <a:rPr lang="nl-NL" sz="4400" dirty="0"/>
              <a:t>Proces en resultaat </a:t>
            </a:r>
          </a:p>
        </p:txBody>
      </p:sp>
      <p:pic>
        <p:nvPicPr>
          <p:cNvPr id="4" name="Afbeelding 3">
            <a:extLst>
              <a:ext uri="{FF2B5EF4-FFF2-40B4-BE49-F238E27FC236}">
                <a16:creationId xmlns:a16="http://schemas.microsoft.com/office/drawing/2014/main" id="{626CD26B-731F-4669-B020-55C8DE6B0669}"/>
              </a:ext>
            </a:extLst>
          </p:cNvPr>
          <p:cNvPicPr>
            <a:picLocks noChangeAspect="1"/>
          </p:cNvPicPr>
          <p:nvPr/>
        </p:nvPicPr>
        <p:blipFill rotWithShape="1">
          <a:blip r:embed="rId3"/>
          <a:srcRect r="52089"/>
          <a:stretch/>
        </p:blipFill>
        <p:spPr>
          <a:xfrm>
            <a:off x="300251" y="1393980"/>
            <a:ext cx="5363570" cy="4381426"/>
          </a:xfrm>
          <a:prstGeom prst="rect">
            <a:avLst/>
          </a:prstGeom>
        </p:spPr>
      </p:pic>
    </p:spTree>
    <p:extLst>
      <p:ext uri="{BB962C8B-B14F-4D97-AF65-F5344CB8AC3E}">
        <p14:creationId xmlns:p14="http://schemas.microsoft.com/office/powerpoint/2010/main" val="2676217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48A27C-DBD0-4BE3-A2D4-0F6680849CB0}"/>
              </a:ext>
            </a:extLst>
          </p:cNvPr>
          <p:cNvSpPr>
            <a:spLocks noGrp="1"/>
          </p:cNvSpPr>
          <p:nvPr>
            <p:ph type="title"/>
          </p:nvPr>
        </p:nvSpPr>
        <p:spPr>
          <a:xfrm>
            <a:off x="1269242" y="438326"/>
            <a:ext cx="7312783" cy="571500"/>
          </a:xfrm>
        </p:spPr>
        <p:txBody>
          <a:bodyPr/>
          <a:lstStyle/>
          <a:p>
            <a:r>
              <a:rPr lang="nl-NL" sz="4400" dirty="0"/>
              <a:t>Proces en resultaat </a:t>
            </a:r>
          </a:p>
        </p:txBody>
      </p:sp>
      <p:pic>
        <p:nvPicPr>
          <p:cNvPr id="4" name="Afbeelding 3">
            <a:extLst>
              <a:ext uri="{FF2B5EF4-FFF2-40B4-BE49-F238E27FC236}">
                <a16:creationId xmlns:a16="http://schemas.microsoft.com/office/drawing/2014/main" id="{339D5B9B-7065-418A-843C-5638CD5AA635}"/>
              </a:ext>
            </a:extLst>
          </p:cNvPr>
          <p:cNvPicPr>
            <a:picLocks noChangeAspect="1"/>
          </p:cNvPicPr>
          <p:nvPr/>
        </p:nvPicPr>
        <p:blipFill rotWithShape="1">
          <a:blip r:embed="rId3"/>
          <a:srcRect r="22687"/>
          <a:stretch/>
        </p:blipFill>
        <p:spPr>
          <a:xfrm>
            <a:off x="218363" y="1407626"/>
            <a:ext cx="8761863" cy="4435405"/>
          </a:xfrm>
          <a:prstGeom prst="rect">
            <a:avLst/>
          </a:prstGeom>
        </p:spPr>
      </p:pic>
    </p:spTree>
    <p:extLst>
      <p:ext uri="{BB962C8B-B14F-4D97-AF65-F5344CB8AC3E}">
        <p14:creationId xmlns:p14="http://schemas.microsoft.com/office/powerpoint/2010/main" val="3183615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48A27C-DBD0-4BE3-A2D4-0F6680849CB0}"/>
              </a:ext>
            </a:extLst>
          </p:cNvPr>
          <p:cNvSpPr>
            <a:spLocks noGrp="1"/>
          </p:cNvSpPr>
          <p:nvPr>
            <p:ph type="title"/>
          </p:nvPr>
        </p:nvSpPr>
        <p:spPr>
          <a:xfrm>
            <a:off x="1269242" y="438326"/>
            <a:ext cx="7312783" cy="571500"/>
          </a:xfrm>
        </p:spPr>
        <p:txBody>
          <a:bodyPr/>
          <a:lstStyle/>
          <a:p>
            <a:r>
              <a:rPr lang="nl-NL" sz="4400" dirty="0"/>
              <a:t>Proces en resultaat </a:t>
            </a:r>
          </a:p>
        </p:txBody>
      </p:sp>
      <p:pic>
        <p:nvPicPr>
          <p:cNvPr id="5" name="Afbeelding 4">
            <a:extLst>
              <a:ext uri="{FF2B5EF4-FFF2-40B4-BE49-F238E27FC236}">
                <a16:creationId xmlns:a16="http://schemas.microsoft.com/office/drawing/2014/main" id="{FCEDF061-B90D-49D7-9BCC-B4CFCFA00735}"/>
              </a:ext>
            </a:extLst>
          </p:cNvPr>
          <p:cNvPicPr>
            <a:picLocks noChangeAspect="1"/>
          </p:cNvPicPr>
          <p:nvPr/>
        </p:nvPicPr>
        <p:blipFill rotWithShape="1">
          <a:blip r:embed="rId3"/>
          <a:srcRect r="22089"/>
          <a:stretch/>
        </p:blipFill>
        <p:spPr>
          <a:xfrm>
            <a:off x="226745" y="1350452"/>
            <a:ext cx="8690509" cy="4157095"/>
          </a:xfrm>
          <a:prstGeom prst="rect">
            <a:avLst/>
          </a:prstGeom>
        </p:spPr>
      </p:pic>
    </p:spTree>
    <p:extLst>
      <p:ext uri="{BB962C8B-B14F-4D97-AF65-F5344CB8AC3E}">
        <p14:creationId xmlns:p14="http://schemas.microsoft.com/office/powerpoint/2010/main" val="660878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48A27C-DBD0-4BE3-A2D4-0F6680849CB0}"/>
              </a:ext>
            </a:extLst>
          </p:cNvPr>
          <p:cNvSpPr>
            <a:spLocks noGrp="1"/>
          </p:cNvSpPr>
          <p:nvPr>
            <p:ph type="title"/>
          </p:nvPr>
        </p:nvSpPr>
        <p:spPr>
          <a:xfrm>
            <a:off x="1269242" y="438326"/>
            <a:ext cx="7312783" cy="571500"/>
          </a:xfrm>
        </p:spPr>
        <p:txBody>
          <a:bodyPr/>
          <a:lstStyle/>
          <a:p>
            <a:r>
              <a:rPr lang="nl-NL" sz="4400" dirty="0"/>
              <a:t>Proces en resultaat </a:t>
            </a:r>
          </a:p>
        </p:txBody>
      </p:sp>
      <p:pic>
        <p:nvPicPr>
          <p:cNvPr id="3" name="Afbeelding 2">
            <a:extLst>
              <a:ext uri="{FF2B5EF4-FFF2-40B4-BE49-F238E27FC236}">
                <a16:creationId xmlns:a16="http://schemas.microsoft.com/office/drawing/2014/main" id="{7C7C397F-A74F-40F5-9988-4A8B02B8F9D8}"/>
              </a:ext>
            </a:extLst>
          </p:cNvPr>
          <p:cNvPicPr>
            <a:picLocks noChangeAspect="1"/>
          </p:cNvPicPr>
          <p:nvPr/>
        </p:nvPicPr>
        <p:blipFill rotWithShape="1">
          <a:blip r:embed="rId3"/>
          <a:srcRect r="21642"/>
          <a:stretch/>
        </p:blipFill>
        <p:spPr>
          <a:xfrm>
            <a:off x="232013" y="1388768"/>
            <a:ext cx="8764504" cy="5210220"/>
          </a:xfrm>
          <a:prstGeom prst="rect">
            <a:avLst/>
          </a:prstGeom>
        </p:spPr>
      </p:pic>
    </p:spTree>
    <p:extLst>
      <p:ext uri="{BB962C8B-B14F-4D97-AF65-F5344CB8AC3E}">
        <p14:creationId xmlns:p14="http://schemas.microsoft.com/office/powerpoint/2010/main" val="2853793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1A05B-7380-4948-849E-5254AA908BF8}"/>
              </a:ext>
            </a:extLst>
          </p:cNvPr>
          <p:cNvSpPr>
            <a:spLocks noGrp="1"/>
          </p:cNvSpPr>
          <p:nvPr>
            <p:ph type="title"/>
          </p:nvPr>
        </p:nvSpPr>
        <p:spPr>
          <a:xfrm>
            <a:off x="723331" y="493180"/>
            <a:ext cx="7858694" cy="682624"/>
          </a:xfrm>
        </p:spPr>
        <p:txBody>
          <a:bodyPr/>
          <a:lstStyle/>
          <a:p>
            <a:r>
              <a:rPr lang="nl-NL" sz="4400" dirty="0"/>
              <a:t>Voorbeelden aantekening </a:t>
            </a:r>
            <a:r>
              <a:rPr lang="nl-NL" sz="4400" dirty="0" err="1"/>
              <a:t>squit</a:t>
            </a:r>
            <a:endParaRPr lang="nl-NL" sz="4400" dirty="0"/>
          </a:p>
        </p:txBody>
      </p:sp>
      <p:sp>
        <p:nvSpPr>
          <p:cNvPr id="4" name="Tekstvak 3">
            <a:extLst>
              <a:ext uri="{FF2B5EF4-FFF2-40B4-BE49-F238E27FC236}">
                <a16:creationId xmlns:a16="http://schemas.microsoft.com/office/drawing/2014/main" id="{6D3D9D6C-2D0E-419D-93C2-86F909C6A42E}"/>
              </a:ext>
            </a:extLst>
          </p:cNvPr>
          <p:cNvSpPr txBox="1"/>
          <p:nvPr/>
        </p:nvSpPr>
        <p:spPr>
          <a:xfrm>
            <a:off x="876822" y="1193433"/>
            <a:ext cx="6857848" cy="461665"/>
          </a:xfrm>
          <a:prstGeom prst="rect">
            <a:avLst/>
          </a:prstGeom>
          <a:noFill/>
        </p:spPr>
        <p:txBody>
          <a:bodyPr wrap="square" rtlCol="0">
            <a:spAutoFit/>
          </a:bodyPr>
          <a:lstStyle/>
          <a:p>
            <a:r>
              <a:rPr lang="nl-NL" i="1" dirty="0"/>
              <a:t>Aantekening bij voldoende beschouwd:</a:t>
            </a:r>
          </a:p>
        </p:txBody>
      </p:sp>
      <p:sp>
        <p:nvSpPr>
          <p:cNvPr id="5" name="Tekstvak 4">
            <a:extLst>
              <a:ext uri="{FF2B5EF4-FFF2-40B4-BE49-F238E27FC236}">
                <a16:creationId xmlns:a16="http://schemas.microsoft.com/office/drawing/2014/main" id="{B5609C64-B268-4322-A09A-47E9CE637BCE}"/>
              </a:ext>
            </a:extLst>
          </p:cNvPr>
          <p:cNvSpPr txBox="1"/>
          <p:nvPr/>
        </p:nvSpPr>
        <p:spPr>
          <a:xfrm>
            <a:off x="977030" y="3855201"/>
            <a:ext cx="6857848" cy="461665"/>
          </a:xfrm>
          <a:prstGeom prst="rect">
            <a:avLst/>
          </a:prstGeom>
          <a:noFill/>
        </p:spPr>
        <p:txBody>
          <a:bodyPr wrap="square" rtlCol="0">
            <a:spAutoFit/>
          </a:bodyPr>
          <a:lstStyle/>
          <a:p>
            <a:r>
              <a:rPr lang="nl-NL" i="1" dirty="0"/>
              <a:t>Aantekening bij nog niet beschouwd:</a:t>
            </a:r>
          </a:p>
        </p:txBody>
      </p:sp>
      <p:pic>
        <p:nvPicPr>
          <p:cNvPr id="8" name="Afbeelding 7">
            <a:extLst>
              <a:ext uri="{FF2B5EF4-FFF2-40B4-BE49-F238E27FC236}">
                <a16:creationId xmlns:a16="http://schemas.microsoft.com/office/drawing/2014/main" id="{AC001061-87DE-41FE-ABE4-353CE1B71847}"/>
              </a:ext>
            </a:extLst>
          </p:cNvPr>
          <p:cNvPicPr>
            <a:picLocks noChangeAspect="1"/>
          </p:cNvPicPr>
          <p:nvPr/>
        </p:nvPicPr>
        <p:blipFill rotWithShape="1">
          <a:blip r:embed="rId3"/>
          <a:srcRect b="20984"/>
          <a:stretch/>
        </p:blipFill>
        <p:spPr>
          <a:xfrm>
            <a:off x="1312670" y="1672727"/>
            <a:ext cx="6201644" cy="2041452"/>
          </a:xfrm>
          <a:prstGeom prst="rect">
            <a:avLst/>
          </a:prstGeom>
        </p:spPr>
      </p:pic>
      <p:pic>
        <p:nvPicPr>
          <p:cNvPr id="10" name="Afbeelding 9">
            <a:extLst>
              <a:ext uri="{FF2B5EF4-FFF2-40B4-BE49-F238E27FC236}">
                <a16:creationId xmlns:a16="http://schemas.microsoft.com/office/drawing/2014/main" id="{99658B82-5B26-407C-A06A-0DA004FA47FA}"/>
              </a:ext>
            </a:extLst>
          </p:cNvPr>
          <p:cNvPicPr>
            <a:picLocks noChangeAspect="1"/>
          </p:cNvPicPr>
          <p:nvPr/>
        </p:nvPicPr>
        <p:blipFill rotWithShape="1">
          <a:blip r:embed="rId4"/>
          <a:srcRect b="11851"/>
          <a:stretch/>
        </p:blipFill>
        <p:spPr>
          <a:xfrm>
            <a:off x="1312670" y="4316866"/>
            <a:ext cx="5727087" cy="1927973"/>
          </a:xfrm>
          <a:prstGeom prst="rect">
            <a:avLst/>
          </a:prstGeom>
        </p:spPr>
      </p:pic>
      <p:sp>
        <p:nvSpPr>
          <p:cNvPr id="3" name="Rechthoek: afgeronde hoeken 2">
            <a:extLst>
              <a:ext uri="{FF2B5EF4-FFF2-40B4-BE49-F238E27FC236}">
                <a16:creationId xmlns:a16="http://schemas.microsoft.com/office/drawing/2014/main" id="{593CCAB8-0B38-4279-98D5-D3509E4D2EC9}"/>
              </a:ext>
            </a:extLst>
          </p:cNvPr>
          <p:cNvSpPr/>
          <p:nvPr/>
        </p:nvSpPr>
        <p:spPr>
          <a:xfrm>
            <a:off x="1784678" y="2933135"/>
            <a:ext cx="2418832" cy="284651"/>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afgeronde hoeken 8">
            <a:extLst>
              <a:ext uri="{FF2B5EF4-FFF2-40B4-BE49-F238E27FC236}">
                <a16:creationId xmlns:a16="http://schemas.microsoft.com/office/drawing/2014/main" id="{488FAF77-1C02-401A-B02F-445F99E4B163}"/>
              </a:ext>
            </a:extLst>
          </p:cNvPr>
          <p:cNvSpPr/>
          <p:nvPr/>
        </p:nvSpPr>
        <p:spPr>
          <a:xfrm>
            <a:off x="1787166" y="5481970"/>
            <a:ext cx="2023047" cy="37441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48464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EBD16-6B4A-4F67-A2D2-8B02A4C2DF00}"/>
              </a:ext>
            </a:extLst>
          </p:cNvPr>
          <p:cNvSpPr>
            <a:spLocks noGrp="1"/>
          </p:cNvSpPr>
          <p:nvPr>
            <p:ph type="title"/>
          </p:nvPr>
        </p:nvSpPr>
        <p:spPr/>
        <p:txBody>
          <a:bodyPr/>
          <a:lstStyle/>
          <a:p>
            <a:r>
              <a:rPr lang="nl-NL" sz="4400" dirty="0"/>
              <a:t>Resultaten inventarisatie</a:t>
            </a:r>
          </a:p>
        </p:txBody>
      </p:sp>
      <p:graphicFrame>
        <p:nvGraphicFramePr>
          <p:cNvPr id="5" name="Object 4">
            <a:extLst>
              <a:ext uri="{FF2B5EF4-FFF2-40B4-BE49-F238E27FC236}">
                <a16:creationId xmlns:a16="http://schemas.microsoft.com/office/drawing/2014/main" id="{E4DA7BB2-249E-46C3-BA35-5EFF820A3347}"/>
              </a:ext>
            </a:extLst>
          </p:cNvPr>
          <p:cNvGraphicFramePr>
            <a:graphicFrameLocks noChangeAspect="1"/>
          </p:cNvGraphicFramePr>
          <p:nvPr>
            <p:extLst>
              <p:ext uri="{D42A27DB-BD31-4B8C-83A1-F6EECF244321}">
                <p14:modId xmlns:p14="http://schemas.microsoft.com/office/powerpoint/2010/main" val="3620628990"/>
              </p:ext>
            </p:extLst>
          </p:nvPr>
        </p:nvGraphicFramePr>
        <p:xfrm>
          <a:off x="802593" y="1799479"/>
          <a:ext cx="7901537" cy="1425321"/>
        </p:xfrm>
        <a:graphic>
          <a:graphicData uri="http://schemas.openxmlformats.org/presentationml/2006/ole">
            <mc:AlternateContent xmlns:mc="http://schemas.openxmlformats.org/markup-compatibility/2006">
              <mc:Choice xmlns:v="urn:schemas-microsoft-com:vml" Requires="v">
                <p:oleObj spid="_x0000_s1025" name="Worksheet" r:id="rId4" imgW="5438680" imgH="980980" progId="Excel.Sheet.12">
                  <p:embed/>
                </p:oleObj>
              </mc:Choice>
              <mc:Fallback>
                <p:oleObj name="Worksheet" r:id="rId4" imgW="5438680" imgH="980980" progId="Excel.Sheet.12">
                  <p:embed/>
                  <p:pic>
                    <p:nvPicPr>
                      <p:cNvPr id="0" name=""/>
                      <p:cNvPicPr/>
                      <p:nvPr/>
                    </p:nvPicPr>
                    <p:blipFill>
                      <a:blip r:embed="rId5"/>
                      <a:stretch>
                        <a:fillRect/>
                      </a:stretch>
                    </p:blipFill>
                    <p:spPr>
                      <a:xfrm>
                        <a:off x="802593" y="1799479"/>
                        <a:ext cx="7901537" cy="1425321"/>
                      </a:xfrm>
                      <a:prstGeom prst="rect">
                        <a:avLst/>
                      </a:prstGeom>
                    </p:spPr>
                  </p:pic>
                </p:oleObj>
              </mc:Fallback>
            </mc:AlternateContent>
          </a:graphicData>
        </a:graphic>
      </p:graphicFrame>
      <p:sp>
        <p:nvSpPr>
          <p:cNvPr id="11" name="Tekstvak 10">
            <a:extLst>
              <a:ext uri="{FF2B5EF4-FFF2-40B4-BE49-F238E27FC236}">
                <a16:creationId xmlns:a16="http://schemas.microsoft.com/office/drawing/2014/main" id="{3EFEA011-91C4-4258-8765-6F594FA76BE7}"/>
              </a:ext>
            </a:extLst>
          </p:cNvPr>
          <p:cNvSpPr txBox="1"/>
          <p:nvPr/>
        </p:nvSpPr>
        <p:spPr>
          <a:xfrm>
            <a:off x="1235123" y="3964675"/>
            <a:ext cx="5213302" cy="1785104"/>
          </a:xfrm>
          <a:prstGeom prst="rect">
            <a:avLst/>
          </a:prstGeom>
          <a:noFill/>
        </p:spPr>
        <p:txBody>
          <a:bodyPr wrap="square">
            <a:spAutoFit/>
          </a:bodyPr>
          <a:lstStyle/>
          <a:p>
            <a:pPr>
              <a:lnSpc>
                <a:spcPct val="150000"/>
              </a:lnSpc>
            </a:pPr>
            <a:r>
              <a:rPr lang="nl-NL" sz="2000" dirty="0"/>
              <a:t>66 locaties &gt; I-waarde (0,2% van totale aantal):</a:t>
            </a:r>
          </a:p>
          <a:p>
            <a:pPr marL="342900" indent="-342900">
              <a:buFont typeface="Arial" panose="020B0604020202020204" pitchFamily="34" charset="0"/>
              <a:buChar char="•"/>
            </a:pPr>
            <a:r>
              <a:rPr lang="nl-NL" sz="2000" dirty="0"/>
              <a:t>Onttrekking drinkwaterbedrijven	33 </a:t>
            </a:r>
          </a:p>
          <a:p>
            <a:pPr marL="342900" indent="-342900">
              <a:buFont typeface="Arial" panose="020B0604020202020204" pitchFamily="34" charset="0"/>
              <a:buChar char="•"/>
            </a:pPr>
            <a:r>
              <a:rPr lang="nl-NL" sz="2000" dirty="0"/>
              <a:t>Aangewezen </a:t>
            </a:r>
            <a:r>
              <a:rPr lang="nl-NL" sz="2000" dirty="0" err="1"/>
              <a:t>opp.water</a:t>
            </a:r>
            <a:r>
              <a:rPr lang="nl-NL" sz="2000" dirty="0"/>
              <a:t>			26</a:t>
            </a:r>
          </a:p>
          <a:p>
            <a:pPr marL="342900" indent="-342900">
              <a:buFont typeface="Arial" panose="020B0604020202020204" pitchFamily="34" charset="0"/>
              <a:buChar char="•"/>
            </a:pPr>
            <a:r>
              <a:rPr lang="nl-NL" sz="2000" dirty="0"/>
              <a:t>Natura2000						10</a:t>
            </a:r>
          </a:p>
          <a:p>
            <a:pPr marL="342900" indent="-342900">
              <a:buFont typeface="Arial" panose="020B0604020202020204" pitchFamily="34" charset="0"/>
              <a:buChar char="•"/>
            </a:pPr>
            <a:r>
              <a:rPr lang="nl-NL" sz="2000" dirty="0"/>
              <a:t>Zwemwater						2</a:t>
            </a:r>
          </a:p>
        </p:txBody>
      </p:sp>
    </p:spTree>
    <p:extLst>
      <p:ext uri="{BB962C8B-B14F-4D97-AF65-F5344CB8AC3E}">
        <p14:creationId xmlns:p14="http://schemas.microsoft.com/office/powerpoint/2010/main" val="1854012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573088" y="493180"/>
            <a:ext cx="8008937" cy="666880"/>
          </a:xfrm>
        </p:spPr>
        <p:txBody>
          <a:bodyPr/>
          <a:lstStyle/>
          <a:p>
            <a:r>
              <a:rPr lang="nl-NL" sz="4400" dirty="0"/>
              <a:t>Beperkingen inventarisatie</a:t>
            </a:r>
          </a:p>
        </p:txBody>
      </p:sp>
      <p:sp>
        <p:nvSpPr>
          <p:cNvPr id="8" name="Tijdelijke aanduiding voor tekst 7"/>
          <p:cNvSpPr>
            <a:spLocks noGrp="1"/>
          </p:cNvSpPr>
          <p:nvPr>
            <p:ph type="body" sz="quarter" idx="14"/>
          </p:nvPr>
        </p:nvSpPr>
        <p:spPr>
          <a:xfrm>
            <a:off x="436611" y="1193781"/>
            <a:ext cx="8008937" cy="5398088"/>
          </a:xfrm>
        </p:spPr>
        <p:txBody>
          <a:bodyPr/>
          <a:lstStyle/>
          <a:p>
            <a:pPr marL="457200" indent="-457200">
              <a:buFont typeface="Arial" panose="020B0604020202020204" pitchFamily="34" charset="0"/>
              <a:buChar char="•"/>
            </a:pPr>
            <a:r>
              <a:rPr lang="nl-NL" sz="3000" dirty="0"/>
              <a:t>Alleen data- en GIS-bewerking, geen aanvullende beoordeling locaties</a:t>
            </a:r>
          </a:p>
          <a:p>
            <a:pPr marL="457200" indent="-457200">
              <a:buFont typeface="Arial" panose="020B0604020202020204" pitchFamily="34" charset="0"/>
              <a:buChar char="•"/>
            </a:pPr>
            <a:r>
              <a:rPr lang="nl-NL" dirty="0"/>
              <a:t>Wel invulling &lt;I: Risico’s verwaarloosbaar</a:t>
            </a:r>
            <a:endParaRPr lang="nl-NL" sz="3000" dirty="0"/>
          </a:p>
          <a:p>
            <a:pPr marL="457200" indent="-457200">
              <a:buFont typeface="Arial" panose="020B0604020202020204" pitchFamily="34" charset="0"/>
              <a:buChar char="•"/>
            </a:pPr>
            <a:endParaRPr lang="nl-NL" dirty="0">
              <a:latin typeface="Georgia" panose="02040502050405020303" pitchFamily="18"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nl-NL" dirty="0">
                <a:latin typeface="Georgia" panose="02040502050405020303" pitchFamily="18" charset="0"/>
                <a:ea typeface="Calibri" panose="020F0502020204030204" pitchFamily="34" charset="0"/>
                <a:cs typeface="Times New Roman" panose="02020603050405020304" pitchFamily="18" charset="0"/>
              </a:rPr>
              <a:t>H</a:t>
            </a:r>
            <a:r>
              <a:rPr lang="nl-NL" sz="3200" dirty="0">
                <a:latin typeface="Georgia" panose="02040502050405020303" pitchFamily="18" charset="0"/>
                <a:ea typeface="Calibri" panose="020F0502020204030204" pitchFamily="34" charset="0"/>
                <a:cs typeface="Times New Roman" panose="02020603050405020304" pitchFamily="18" charset="0"/>
              </a:rPr>
              <a:t>iaten in </a:t>
            </a:r>
            <a:r>
              <a:rPr lang="nl-NL" sz="3200" dirty="0" err="1">
                <a:latin typeface="Georgia" panose="02040502050405020303" pitchFamily="18" charset="0"/>
                <a:ea typeface="Calibri" panose="020F0502020204030204" pitchFamily="34" charset="0"/>
                <a:cs typeface="Times New Roman" panose="02020603050405020304" pitchFamily="18" charset="0"/>
              </a:rPr>
              <a:t>squit</a:t>
            </a:r>
            <a:r>
              <a:rPr lang="nl-NL" sz="3200" dirty="0">
                <a:latin typeface="Georgia" panose="02040502050405020303" pitchFamily="18" charset="0"/>
                <a:ea typeface="Calibri" panose="020F0502020204030204" pitchFamily="34" charset="0"/>
                <a:cs typeface="Times New Roman" panose="02020603050405020304" pitchFamily="18" charset="0"/>
              </a:rPr>
              <a:t>-ibis:</a:t>
            </a:r>
          </a:p>
          <a:p>
            <a:pPr marL="857250" lvl="2" indent="-457200">
              <a:buFont typeface="Arial" panose="020B0604020202020204" pitchFamily="34" charset="0"/>
              <a:buChar char="•"/>
            </a:pPr>
            <a:r>
              <a:rPr lang="nl-NL" sz="2600" dirty="0"/>
              <a:t>Locaties staan “dubbel” in </a:t>
            </a:r>
            <a:r>
              <a:rPr lang="nl-NL" sz="2600" dirty="0" err="1"/>
              <a:t>squit</a:t>
            </a:r>
            <a:endParaRPr lang="nl-NL" sz="2600" dirty="0"/>
          </a:p>
          <a:p>
            <a:pPr marL="857250" lvl="2" indent="-457200">
              <a:buFont typeface="Arial" panose="020B0604020202020204" pitchFamily="34" charset="0"/>
              <a:buChar char="•"/>
            </a:pPr>
            <a:r>
              <a:rPr lang="nl-NL" sz="2600" dirty="0"/>
              <a:t>Niet alle programma’s meegenomen (ibs-locaties)</a:t>
            </a:r>
          </a:p>
          <a:p>
            <a:pPr marL="857250" lvl="2" indent="-457200">
              <a:buFont typeface="Arial" panose="020B0604020202020204" pitchFamily="34" charset="0"/>
              <a:buChar char="•"/>
            </a:pPr>
            <a:r>
              <a:rPr lang="nl-NL" sz="2600" dirty="0">
                <a:latin typeface="Georgia" panose="02040502050405020303" pitchFamily="18" charset="0"/>
                <a:cs typeface="Times New Roman" panose="02020603050405020304" pitchFamily="18" charset="0"/>
              </a:rPr>
              <a:t>Geen gegevens Arnhem, Nijmegen en Druten</a:t>
            </a:r>
            <a:endParaRPr lang="nl-NL" sz="3000" dirty="0">
              <a:latin typeface="Georgia" panose="02040502050405020303" pitchFamily="18" charset="0"/>
              <a:cs typeface="Times New Roman" panose="02020603050405020304" pitchFamily="18" charset="0"/>
            </a:endParaRPr>
          </a:p>
          <a:p>
            <a:pPr marL="442913" lvl="2" indent="-457200">
              <a:buFont typeface="Arial" panose="020B0604020202020204" pitchFamily="34" charset="0"/>
              <a:buChar char="•"/>
            </a:pPr>
            <a:endParaRPr lang="nl-NL" sz="3000" dirty="0"/>
          </a:p>
          <a:p>
            <a:pPr marL="442913" lvl="2" indent="-457200">
              <a:buFont typeface="Arial" panose="020B0604020202020204" pitchFamily="34" charset="0"/>
              <a:buChar char="•"/>
            </a:pPr>
            <a:r>
              <a:rPr lang="nl-NL" sz="3000" dirty="0"/>
              <a:t>Provincie doet nog beperkte check </a:t>
            </a:r>
          </a:p>
          <a:p>
            <a:pPr marL="0" lvl="2" indent="0">
              <a:buNone/>
            </a:pPr>
            <a:endParaRPr lang="nl-NL" sz="3000" dirty="0"/>
          </a:p>
          <a:p>
            <a:pPr marL="0" lvl="2" indent="0">
              <a:buNone/>
            </a:pPr>
            <a:r>
              <a:rPr lang="nl-NL" sz="3000" dirty="0"/>
              <a:t>	</a:t>
            </a:r>
          </a:p>
        </p:txBody>
      </p:sp>
    </p:spTree>
    <p:extLst>
      <p:ext uri="{BB962C8B-B14F-4D97-AF65-F5344CB8AC3E}">
        <p14:creationId xmlns:p14="http://schemas.microsoft.com/office/powerpoint/2010/main" val="354056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573088" y="493180"/>
            <a:ext cx="8008937" cy="606571"/>
          </a:xfrm>
        </p:spPr>
        <p:txBody>
          <a:bodyPr/>
          <a:lstStyle/>
          <a:p>
            <a:r>
              <a:rPr lang="nl-NL" sz="4400" dirty="0"/>
              <a:t>Risico’s niet beschouwd (&gt;I)?</a:t>
            </a:r>
          </a:p>
        </p:txBody>
      </p:sp>
      <p:sp>
        <p:nvSpPr>
          <p:cNvPr id="8" name="Tijdelijke aanduiding voor tekst 7"/>
          <p:cNvSpPr>
            <a:spLocks noGrp="1"/>
          </p:cNvSpPr>
          <p:nvPr>
            <p:ph type="body" sz="quarter" idx="14"/>
          </p:nvPr>
        </p:nvSpPr>
        <p:spPr>
          <a:xfrm>
            <a:off x="573088" y="1268338"/>
            <a:ext cx="8008937" cy="4646106"/>
          </a:xfrm>
        </p:spPr>
        <p:txBody>
          <a:bodyPr/>
          <a:lstStyle/>
          <a:p>
            <a:pPr marL="457200" lvl="1" indent="-457200">
              <a:buFont typeface="Arial" panose="020B0604020202020204" pitchFamily="34" charset="0"/>
              <a:buChar char="•"/>
            </a:pPr>
            <a:r>
              <a:rPr lang="nl-NL" sz="3000" dirty="0"/>
              <a:t>Soms volstaat goede motivatie risico’s</a:t>
            </a:r>
          </a:p>
          <a:p>
            <a:pPr marL="857250" lvl="2" indent="-457200">
              <a:buFont typeface="Arial" panose="020B0604020202020204" pitchFamily="34" charset="0"/>
              <a:buChar char="•"/>
            </a:pPr>
            <a:r>
              <a:rPr lang="nl-NL" sz="2600" dirty="0"/>
              <a:t>Bij &gt;I in 1 peilbuis, maar verder alles &lt;I</a:t>
            </a:r>
          </a:p>
          <a:p>
            <a:pPr marL="857250" lvl="2" indent="-457200">
              <a:buFont typeface="Arial" panose="020B0604020202020204" pitchFamily="34" charset="0"/>
              <a:buChar char="•"/>
            </a:pPr>
            <a:r>
              <a:rPr lang="nl-NL" sz="2600" dirty="0"/>
              <a:t>Bij &gt;I, maar enorme verdunning </a:t>
            </a:r>
          </a:p>
          <a:p>
            <a:pPr marL="400050" lvl="2" indent="0">
              <a:buNone/>
            </a:pPr>
            <a:r>
              <a:rPr lang="nl-NL" sz="2600" dirty="0"/>
              <a:t>		</a:t>
            </a:r>
            <a:endParaRPr lang="nl-NL" dirty="0"/>
          </a:p>
          <a:p>
            <a:pPr marL="342900" lvl="0" indent="-342900">
              <a:buFont typeface="Arial" panose="020B0604020202020204" pitchFamily="34" charset="0"/>
              <a:buChar char="•"/>
            </a:pPr>
            <a:r>
              <a:rPr lang="nl-NL" dirty="0"/>
              <a:t>Soms risico’s onduidelijk. Dan:</a:t>
            </a:r>
          </a:p>
          <a:p>
            <a:pPr marL="857250" lvl="2" indent="-457200">
              <a:buFont typeface="Arial" panose="020B0604020202020204" pitchFamily="34" charset="0"/>
              <a:buChar char="•"/>
            </a:pPr>
            <a:r>
              <a:rPr lang="nl-NL" sz="2600" dirty="0"/>
              <a:t>Meer inhoudelijke beoordeling gegevens</a:t>
            </a:r>
          </a:p>
          <a:p>
            <a:pPr marL="857250" lvl="2" indent="-457200">
              <a:buFont typeface="Arial" panose="020B0604020202020204" pitchFamily="34" charset="0"/>
              <a:buChar char="•"/>
            </a:pPr>
            <a:r>
              <a:rPr lang="nl-NL" sz="2600" dirty="0"/>
              <a:t>Berekening eventuele risico’s (verspreiding)</a:t>
            </a:r>
          </a:p>
          <a:p>
            <a:pPr marL="857250" lvl="2" indent="-457200">
              <a:buFont typeface="Arial" panose="020B0604020202020204" pitchFamily="34" charset="0"/>
              <a:buChar char="•"/>
            </a:pPr>
            <a:r>
              <a:rPr lang="nl-NL" sz="2600" dirty="0"/>
              <a:t>Aanvullend bodemonderzoek </a:t>
            </a:r>
          </a:p>
          <a:p>
            <a:pPr lvl="0"/>
            <a:endParaRPr lang="nl-NL" sz="2400" dirty="0"/>
          </a:p>
          <a:p>
            <a:pPr marL="457200" indent="-457200">
              <a:lnSpc>
                <a:spcPct val="150000"/>
              </a:lnSpc>
              <a:buFont typeface="Arial" panose="020B0604020202020204" pitchFamily="34" charset="0"/>
              <a:buChar char="•"/>
            </a:pPr>
            <a:endParaRPr lang="nl-NL" dirty="0"/>
          </a:p>
        </p:txBody>
      </p:sp>
    </p:spTree>
    <p:extLst>
      <p:ext uri="{BB962C8B-B14F-4D97-AF65-F5344CB8AC3E}">
        <p14:creationId xmlns:p14="http://schemas.microsoft.com/office/powerpoint/2010/main" val="278335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sz="4400" dirty="0"/>
              <a:t>Beschikbare informatie voor initiatiefnemer</a:t>
            </a:r>
          </a:p>
        </p:txBody>
      </p:sp>
      <p:sp>
        <p:nvSpPr>
          <p:cNvPr id="8" name="Tijdelijke aanduiding voor tekst 7"/>
          <p:cNvSpPr>
            <a:spLocks noGrp="1"/>
          </p:cNvSpPr>
          <p:nvPr>
            <p:ph type="body" sz="quarter" idx="14"/>
          </p:nvPr>
        </p:nvSpPr>
        <p:spPr>
          <a:xfrm>
            <a:off x="573088" y="2169090"/>
            <a:ext cx="8008937" cy="3399196"/>
          </a:xfrm>
        </p:spPr>
        <p:txBody>
          <a:bodyPr/>
          <a:lstStyle/>
          <a:p>
            <a:pPr marL="457200" lvl="1" indent="-457200">
              <a:buFont typeface="Arial" panose="020B0604020202020204" pitchFamily="34" charset="0"/>
              <a:buChar char="•"/>
            </a:pPr>
            <a:r>
              <a:rPr lang="nl-NL" sz="3000" dirty="0"/>
              <a:t>Via Atlas leefomgeving en/of </a:t>
            </a:r>
            <a:r>
              <a:rPr lang="nl-NL" sz="3000" dirty="0" err="1"/>
              <a:t>geoweb</a:t>
            </a:r>
            <a:r>
              <a:rPr lang="nl-NL" sz="3000" dirty="0"/>
              <a:t> </a:t>
            </a:r>
          </a:p>
          <a:p>
            <a:pPr marL="457200" lvl="1" indent="-457200">
              <a:buFont typeface="Arial" panose="020B0604020202020204" pitchFamily="34" charset="0"/>
              <a:buChar char="•"/>
            </a:pPr>
            <a:endParaRPr lang="nl-NL" sz="3000" dirty="0"/>
          </a:p>
          <a:p>
            <a:pPr marL="457200" lvl="1" indent="-457200">
              <a:buFont typeface="Arial" panose="020B0604020202020204" pitchFamily="34" charset="0"/>
              <a:buChar char="•"/>
            </a:pPr>
            <a:r>
              <a:rPr lang="nl-NL" sz="3000" dirty="0"/>
              <a:t>Bij gemeenten voor info </a:t>
            </a:r>
            <a:r>
              <a:rPr lang="nl-NL" sz="3000" dirty="0" err="1"/>
              <a:t>Squit</a:t>
            </a:r>
            <a:r>
              <a:rPr lang="nl-NL" sz="3000" dirty="0"/>
              <a:t>-Ibis</a:t>
            </a:r>
          </a:p>
          <a:p>
            <a:pPr marL="457200" lvl="1" indent="-457200">
              <a:buFont typeface="Arial" panose="020B0604020202020204" pitchFamily="34" charset="0"/>
              <a:buChar char="•"/>
            </a:pPr>
            <a:endParaRPr lang="nl-NL" sz="3000" dirty="0"/>
          </a:p>
          <a:p>
            <a:pPr marL="457200" lvl="1" indent="-457200">
              <a:buFont typeface="Arial" panose="020B0604020202020204" pitchFamily="34" charset="0"/>
              <a:buChar char="•"/>
            </a:pPr>
            <a:r>
              <a:rPr lang="nl-NL" sz="3000" dirty="0"/>
              <a:t>Bij provincie en gemeenten voor dossiers</a:t>
            </a:r>
          </a:p>
        </p:txBody>
      </p:sp>
    </p:spTree>
    <p:extLst>
      <p:ext uri="{BB962C8B-B14F-4D97-AF65-F5344CB8AC3E}">
        <p14:creationId xmlns:p14="http://schemas.microsoft.com/office/powerpoint/2010/main" val="3515354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FCD7CB-ED2E-4BB8-B561-B8F18500A039}"/>
              </a:ext>
            </a:extLst>
          </p:cNvPr>
          <p:cNvSpPr>
            <a:spLocks noGrp="1"/>
          </p:cNvSpPr>
          <p:nvPr>
            <p:ph type="title"/>
          </p:nvPr>
        </p:nvSpPr>
        <p:spPr>
          <a:xfrm>
            <a:off x="573088" y="493180"/>
            <a:ext cx="8008937" cy="721471"/>
          </a:xfrm>
        </p:spPr>
        <p:txBody>
          <a:bodyPr/>
          <a:lstStyle/>
          <a:p>
            <a:r>
              <a:rPr lang="nl-NL" sz="4400" dirty="0"/>
              <a:t>Beleidskeuzes Gelderland</a:t>
            </a:r>
          </a:p>
        </p:txBody>
      </p:sp>
      <p:sp>
        <p:nvSpPr>
          <p:cNvPr id="3" name="Tijdelijke aanduiding voor tekst 2">
            <a:extLst>
              <a:ext uri="{FF2B5EF4-FFF2-40B4-BE49-F238E27FC236}">
                <a16:creationId xmlns:a16="http://schemas.microsoft.com/office/drawing/2014/main" id="{07097F71-63CC-4F93-AC98-6E00427952A6}"/>
              </a:ext>
            </a:extLst>
          </p:cNvPr>
          <p:cNvSpPr>
            <a:spLocks noGrp="1"/>
          </p:cNvSpPr>
          <p:nvPr>
            <p:ph type="body" sz="quarter" idx="14"/>
          </p:nvPr>
        </p:nvSpPr>
        <p:spPr>
          <a:xfrm>
            <a:off x="567531" y="1244906"/>
            <a:ext cx="8008937" cy="5278724"/>
          </a:xfrm>
        </p:spPr>
        <p:txBody>
          <a:bodyPr/>
          <a:lstStyle/>
          <a:p>
            <a:pPr marL="457200" indent="-457200">
              <a:buFont typeface="Arial" panose="020B0604020202020204" pitchFamily="34" charset="0"/>
              <a:buChar char="•"/>
            </a:pPr>
            <a:r>
              <a:rPr lang="nl-NL" dirty="0">
                <a:latin typeface="Georgia" panose="02040502050405020303" pitchFamily="18" charset="0"/>
                <a:sym typeface="Wingdings" panose="05000000000000000000" pitchFamily="2" charset="2"/>
              </a:rPr>
              <a:t>Focus op risico’s beschermde gebieden KRW</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r>
              <a:rPr lang="nl-NL" dirty="0"/>
              <a:t>Bronaanpak initiatiefnemer verplicht bij risico’s voor:</a:t>
            </a:r>
          </a:p>
          <a:p>
            <a:pPr marL="857250" lvl="2" indent="-457200">
              <a:buFont typeface="Arial" panose="020B0604020202020204" pitchFamily="34" charset="0"/>
              <a:buChar char="•"/>
            </a:pPr>
            <a:r>
              <a:rPr lang="nl-NL" sz="2600" dirty="0"/>
              <a:t>Onttrekking voor menselijke consumptie </a:t>
            </a:r>
          </a:p>
          <a:p>
            <a:pPr marL="857250" lvl="2" indent="-457200">
              <a:buFont typeface="Arial" panose="020B0604020202020204" pitchFamily="34" charset="0"/>
              <a:buChar char="•"/>
            </a:pPr>
            <a:r>
              <a:rPr lang="nl-NL" sz="2600" dirty="0"/>
              <a:t>Zwemwater</a:t>
            </a:r>
          </a:p>
          <a:p>
            <a:pPr marL="857250" lvl="2" indent="-457200">
              <a:buFont typeface="Arial" panose="020B0604020202020204" pitchFamily="34" charset="0"/>
              <a:buChar char="•"/>
            </a:pPr>
            <a:r>
              <a:rPr lang="nl-NL" sz="2600" dirty="0"/>
              <a:t>Aangewezen KRW-oppervlaktewaterlichamen </a:t>
            </a:r>
          </a:p>
          <a:p>
            <a:pPr marL="857250" lvl="2" indent="-457200">
              <a:buFont typeface="Arial" panose="020B0604020202020204" pitchFamily="34" charset="0"/>
              <a:buChar char="•"/>
            </a:pPr>
            <a:r>
              <a:rPr lang="nl-NL" sz="2600" dirty="0"/>
              <a:t>Grondwaterafhankelijke Natura 2000  </a:t>
            </a:r>
          </a:p>
          <a:p>
            <a:pPr marL="457200" indent="-457200">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354149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6FC56F-A9D6-4065-A1EB-BAC6C5E6A76B}"/>
              </a:ext>
            </a:extLst>
          </p:cNvPr>
          <p:cNvSpPr>
            <a:spLocks noGrp="1"/>
          </p:cNvSpPr>
          <p:nvPr>
            <p:ph type="ctrTitle"/>
          </p:nvPr>
        </p:nvSpPr>
        <p:spPr>
          <a:xfrm>
            <a:off x="2844800" y="1794682"/>
            <a:ext cx="3075709" cy="1464283"/>
          </a:xfrm>
        </p:spPr>
        <p:txBody>
          <a:bodyPr/>
          <a:lstStyle/>
          <a:p>
            <a:r>
              <a:rPr lang="nl-NL" dirty="0"/>
              <a:t>Vragen?</a:t>
            </a:r>
          </a:p>
        </p:txBody>
      </p:sp>
    </p:spTree>
    <p:extLst>
      <p:ext uri="{BB962C8B-B14F-4D97-AF65-F5344CB8AC3E}">
        <p14:creationId xmlns:p14="http://schemas.microsoft.com/office/powerpoint/2010/main" val="1736331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66BD15-4FF6-4520-B628-8B82ABBDF5ED}"/>
              </a:ext>
            </a:extLst>
          </p:cNvPr>
          <p:cNvSpPr>
            <a:spLocks noGrp="1"/>
          </p:cNvSpPr>
          <p:nvPr>
            <p:ph type="title"/>
          </p:nvPr>
        </p:nvSpPr>
        <p:spPr/>
        <p:txBody>
          <a:bodyPr/>
          <a:lstStyle/>
          <a:p>
            <a:r>
              <a:rPr lang="nl-NL" sz="4400" dirty="0"/>
              <a:t>Omgevingsverordening</a:t>
            </a:r>
          </a:p>
        </p:txBody>
      </p:sp>
      <p:sp>
        <p:nvSpPr>
          <p:cNvPr id="3" name="Tijdelijke aanduiding voor tekst 2">
            <a:extLst>
              <a:ext uri="{FF2B5EF4-FFF2-40B4-BE49-F238E27FC236}">
                <a16:creationId xmlns:a16="http://schemas.microsoft.com/office/drawing/2014/main" id="{3A33DAFC-8392-41CD-AC26-47FB48A71E5A}"/>
              </a:ext>
            </a:extLst>
          </p:cNvPr>
          <p:cNvSpPr>
            <a:spLocks noGrp="1"/>
          </p:cNvSpPr>
          <p:nvPr>
            <p:ph type="body" sz="quarter" idx="14"/>
          </p:nvPr>
        </p:nvSpPr>
        <p:spPr>
          <a:xfrm>
            <a:off x="573088" y="1201002"/>
            <a:ext cx="8188775" cy="5336275"/>
          </a:xfrm>
        </p:spPr>
        <p:txBody>
          <a:bodyPr/>
          <a:lstStyle/>
          <a:p>
            <a:pPr marL="457200" indent="-457200">
              <a:buFont typeface="Arial" panose="020B0604020202020204" pitchFamily="34" charset="0"/>
              <a:buChar char="•"/>
            </a:pPr>
            <a:r>
              <a:rPr lang="nl-NL" dirty="0"/>
              <a:t>Bij gehalten &gt;signaleringswaarde kijken naar:</a:t>
            </a:r>
          </a:p>
          <a:p>
            <a:pPr marL="857250" lvl="2" indent="-457200">
              <a:buFont typeface="Arial" panose="020B0604020202020204" pitchFamily="34" charset="0"/>
              <a:buChar char="•"/>
            </a:pPr>
            <a:r>
              <a:rPr lang="nl-NL" sz="2600" dirty="0"/>
              <a:t>Relatie met verontreiniging in vaste bodem?</a:t>
            </a:r>
          </a:p>
          <a:p>
            <a:pPr marL="857250" lvl="2" indent="-457200">
              <a:buFont typeface="Arial" panose="020B0604020202020204" pitchFamily="34" charset="0"/>
              <a:buChar char="•"/>
            </a:pPr>
            <a:r>
              <a:rPr lang="nl-NL" sz="2600" dirty="0"/>
              <a:t>Risico voor volksgezondheid of kwetsbaar object?</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r>
              <a:rPr lang="nl-NL" dirty="0"/>
              <a:t>Zo ja, verplichte aanpak vaste bodem (bron)</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r>
              <a:rPr lang="nl-NL" dirty="0"/>
              <a:t>Saneringsplan bronaanpak onderdeel van melding “graven” bij de gemeente</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r>
              <a:rPr lang="nl-NL" dirty="0"/>
              <a:t>Bij risico stuurt initiatiefnemer onderzoeken naar GS (voor toezicht en handhaving)</a:t>
            </a:r>
          </a:p>
        </p:txBody>
      </p:sp>
    </p:spTree>
    <p:extLst>
      <p:ext uri="{BB962C8B-B14F-4D97-AF65-F5344CB8AC3E}">
        <p14:creationId xmlns:p14="http://schemas.microsoft.com/office/powerpoint/2010/main" val="6079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nSpc>
                <a:spcPct val="100000"/>
              </a:lnSpc>
            </a:pPr>
            <a:r>
              <a:rPr lang="nl-NL" sz="4400" dirty="0"/>
              <a:t>Wijzigingen </a:t>
            </a:r>
            <a:r>
              <a:rPr lang="nl-NL" sz="2800" dirty="0"/>
              <a:t>(n.a.v. zienswijzen)</a:t>
            </a:r>
          </a:p>
        </p:txBody>
      </p:sp>
      <p:sp>
        <p:nvSpPr>
          <p:cNvPr id="5" name="Tijdelijke aanduiding voor tekst 4"/>
          <p:cNvSpPr>
            <a:spLocks noGrp="1"/>
          </p:cNvSpPr>
          <p:nvPr>
            <p:ph type="body" sz="quarter" idx="14"/>
          </p:nvPr>
        </p:nvSpPr>
        <p:spPr>
          <a:xfrm>
            <a:off x="573089" y="1636180"/>
            <a:ext cx="8008937" cy="4492771"/>
          </a:xfrm>
        </p:spPr>
        <p:txBody>
          <a:bodyPr/>
          <a:lstStyle/>
          <a:p>
            <a:pPr marL="457200" indent="-457200">
              <a:buFont typeface="Arial" panose="020B0604020202020204" pitchFamily="34" charset="0"/>
              <a:buChar char="•"/>
            </a:pPr>
            <a:r>
              <a:rPr lang="nl-NL" dirty="0"/>
              <a:t>Regels gelden niet voor aanleg en onderhoud kabels en leidingen </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r>
              <a:rPr lang="nl-NL" dirty="0"/>
              <a:t>Volgorde van onderzoeken is vrij </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r>
              <a:rPr lang="nl-NL" dirty="0"/>
              <a:t>Gemeente toetst saneringsplan, maar provincie bevoegd gezag voor toezicht en handhaving zijnde degene die regels in verordening heeft gesteld </a:t>
            </a:r>
            <a:r>
              <a:rPr lang="nl-NL" sz="2400" dirty="0"/>
              <a:t>	</a:t>
            </a:r>
          </a:p>
          <a:p>
            <a:endParaRPr lang="nl-NL" dirty="0"/>
          </a:p>
        </p:txBody>
      </p:sp>
    </p:spTree>
    <p:extLst>
      <p:ext uri="{BB962C8B-B14F-4D97-AF65-F5344CB8AC3E}">
        <p14:creationId xmlns:p14="http://schemas.microsoft.com/office/powerpoint/2010/main" val="96802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86CE08-D1D5-49BE-8C60-A3DC2286CF30}"/>
              </a:ext>
            </a:extLst>
          </p:cNvPr>
          <p:cNvSpPr>
            <a:spLocks noGrp="1"/>
          </p:cNvSpPr>
          <p:nvPr>
            <p:ph type="title"/>
          </p:nvPr>
        </p:nvSpPr>
        <p:spPr>
          <a:xfrm>
            <a:off x="1037112" y="2325392"/>
            <a:ext cx="7233432" cy="2232960"/>
          </a:xfrm>
        </p:spPr>
        <p:txBody>
          <a:bodyPr/>
          <a:lstStyle/>
          <a:p>
            <a:r>
              <a:rPr lang="nl-NL" sz="4000" dirty="0"/>
              <a:t>Inventarisatie probleemlocaties (</a:t>
            </a:r>
            <a:r>
              <a:rPr lang="nl-NL" sz="4000" dirty="0" err="1"/>
              <a:t>Wbb</a:t>
            </a:r>
            <a:r>
              <a:rPr lang="nl-NL" sz="4000" dirty="0"/>
              <a:t>) voor bedreiging kwaliteit kwetsbare objecten</a:t>
            </a:r>
          </a:p>
        </p:txBody>
      </p:sp>
    </p:spTree>
    <p:extLst>
      <p:ext uri="{BB962C8B-B14F-4D97-AF65-F5344CB8AC3E}">
        <p14:creationId xmlns:p14="http://schemas.microsoft.com/office/powerpoint/2010/main" val="15502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73088" y="493180"/>
            <a:ext cx="8008937" cy="680527"/>
          </a:xfrm>
        </p:spPr>
        <p:txBody>
          <a:bodyPr>
            <a:noAutofit/>
          </a:bodyPr>
          <a:lstStyle/>
          <a:p>
            <a:r>
              <a:rPr lang="nl-NL" sz="4400" dirty="0"/>
              <a:t>Input voor inventarisatie</a:t>
            </a:r>
          </a:p>
        </p:txBody>
      </p:sp>
      <p:sp>
        <p:nvSpPr>
          <p:cNvPr id="7" name="Tijdelijke aanduiding voor tekst 6">
            <a:extLst>
              <a:ext uri="{FF2B5EF4-FFF2-40B4-BE49-F238E27FC236}">
                <a16:creationId xmlns:a16="http://schemas.microsoft.com/office/drawing/2014/main" id="{9C1AAFA5-9B51-485C-9446-806D6A1BF4D8}"/>
              </a:ext>
            </a:extLst>
          </p:cNvPr>
          <p:cNvSpPr txBox="1">
            <a:spLocks/>
          </p:cNvSpPr>
          <p:nvPr/>
        </p:nvSpPr>
        <p:spPr>
          <a:xfrm>
            <a:off x="573088" y="1288304"/>
            <a:ext cx="8271249" cy="5189106"/>
          </a:xfrm>
          <a:prstGeom prst="rect">
            <a:avLst/>
          </a:prstGeom>
        </p:spPr>
        <p:txBody>
          <a:bodyPr vert="horz"/>
          <a:lstStyle>
            <a:lvl1pPr marL="0" indent="0" algn="l" defTabSz="457200" rtl="0" eaLnBrk="1" fontAlgn="base" hangingPunct="1">
              <a:spcBef>
                <a:spcPct val="20000"/>
              </a:spcBef>
              <a:spcAft>
                <a:spcPct val="0"/>
              </a:spcAft>
              <a:buFontTx/>
              <a:buNone/>
              <a:defRPr sz="3000" kern="1200">
                <a:solidFill>
                  <a:schemeClr val="tx1"/>
                </a:solidFill>
                <a:latin typeface="Georgia"/>
                <a:ea typeface="MS PGothic"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eorgia"/>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MS PGothic"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eorgia"/>
                <a:ea typeface="MS PGothic"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eorgia"/>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buFont typeface="Arial" panose="020B0604020202020204" pitchFamily="34" charset="0"/>
              <a:buChar char="•"/>
            </a:pPr>
            <a:r>
              <a:rPr lang="nl-NL" sz="3000" dirty="0"/>
              <a:t>Informatie uit </a:t>
            </a:r>
            <a:r>
              <a:rPr lang="nl-NL" sz="3000" dirty="0" err="1"/>
              <a:t>Squit</a:t>
            </a:r>
            <a:r>
              <a:rPr lang="nl-NL" sz="3000" dirty="0"/>
              <a:t> Ibis</a:t>
            </a:r>
          </a:p>
          <a:p>
            <a:pPr marL="857250" lvl="2" indent="-457200">
              <a:buFont typeface="Arial" panose="020B0604020202020204" pitchFamily="34" charset="0"/>
              <a:buChar char="•"/>
            </a:pPr>
            <a:r>
              <a:rPr lang="nl-NL" sz="2600" dirty="0"/>
              <a:t>Alle locaties waar </a:t>
            </a:r>
            <a:r>
              <a:rPr lang="nl-NL" sz="2600" dirty="0" err="1"/>
              <a:t>VOCl</a:t>
            </a:r>
            <a:r>
              <a:rPr lang="nl-NL" sz="2600" dirty="0"/>
              <a:t> of aromaten zijn gemeten</a:t>
            </a:r>
          </a:p>
          <a:p>
            <a:pPr marL="857250" lvl="2" indent="-457200">
              <a:buFont typeface="Arial" panose="020B0604020202020204" pitchFamily="34" charset="0"/>
              <a:buChar char="•"/>
            </a:pPr>
            <a:r>
              <a:rPr lang="nl-NL" sz="2600" dirty="0"/>
              <a:t>Contour en maximale concentratie</a:t>
            </a:r>
          </a:p>
          <a:p>
            <a:pPr marL="857250" lvl="2" indent="-457200">
              <a:buFont typeface="Arial" panose="020B0604020202020204" pitchFamily="34" charset="0"/>
              <a:buChar char="•"/>
            </a:pPr>
            <a:r>
              <a:rPr lang="nl-NL" sz="2600" dirty="0"/>
              <a:t>Ook info overgezet uit BIS-systemen</a:t>
            </a:r>
          </a:p>
          <a:p>
            <a:pPr marL="857250" lvl="2" indent="-457200">
              <a:buFont typeface="Arial" panose="020B0604020202020204" pitchFamily="34" charset="0"/>
              <a:buChar char="•"/>
            </a:pPr>
            <a:endParaRPr lang="nl-NL" sz="2600" dirty="0"/>
          </a:p>
          <a:p>
            <a:pPr marL="457200" lvl="1" indent="-457200">
              <a:buFont typeface="Arial" panose="020B0604020202020204" pitchFamily="34" charset="0"/>
              <a:buChar char="•"/>
            </a:pPr>
            <a:r>
              <a:rPr lang="nl-NL" sz="3000" dirty="0"/>
              <a:t>Kaartlagen met kwetsbare objecten</a:t>
            </a:r>
          </a:p>
          <a:p>
            <a:pPr marL="857250" lvl="2" indent="-457200">
              <a:buFont typeface="Arial" panose="020B0604020202020204" pitchFamily="34" charset="0"/>
              <a:buChar char="•"/>
            </a:pPr>
            <a:r>
              <a:rPr lang="nl-NL" sz="2600" dirty="0"/>
              <a:t>Onttrekking voor menselijke consumptie </a:t>
            </a:r>
          </a:p>
          <a:p>
            <a:pPr marL="857250" lvl="2" indent="-457200">
              <a:buFont typeface="Arial" panose="020B0604020202020204" pitchFamily="34" charset="0"/>
              <a:buChar char="•"/>
            </a:pPr>
            <a:r>
              <a:rPr lang="nl-NL" sz="2600" dirty="0"/>
              <a:t>Zwemwater</a:t>
            </a:r>
          </a:p>
          <a:p>
            <a:pPr marL="857250" lvl="2" indent="-457200">
              <a:buFont typeface="Arial" panose="020B0604020202020204" pitchFamily="34" charset="0"/>
              <a:buChar char="•"/>
            </a:pPr>
            <a:r>
              <a:rPr lang="nl-NL" sz="2600" dirty="0"/>
              <a:t>Aangewezen KRW-oppervlaktewaterlichamen </a:t>
            </a:r>
          </a:p>
          <a:p>
            <a:pPr marL="857250" lvl="2" indent="-457200">
              <a:buFont typeface="Arial" panose="020B0604020202020204" pitchFamily="34" charset="0"/>
              <a:buChar char="•"/>
            </a:pPr>
            <a:r>
              <a:rPr lang="nl-NL" sz="2600" dirty="0"/>
              <a:t>Grondwaterafhankelijke Natura 2000 </a:t>
            </a:r>
          </a:p>
          <a:p>
            <a:pPr algn="l"/>
            <a:endParaRPr lang="nl-NL" sz="1800" dirty="0">
              <a:solidFill>
                <a:srgbClr val="595959"/>
              </a:solidFill>
              <a:latin typeface="Helvetica" panose="020B0604020202020204" pitchFamily="34" charset="0"/>
            </a:endParaRPr>
          </a:p>
          <a:p>
            <a:pPr marL="457200" lvl="1" indent="-457200">
              <a:buFont typeface="Arial" panose="020B0604020202020204" pitchFamily="34" charset="0"/>
              <a:buChar char="•"/>
            </a:pPr>
            <a:endParaRPr lang="nl-NL" sz="3000" dirty="0"/>
          </a:p>
          <a:p>
            <a:pPr marL="896938" lvl="1" indent="-457200">
              <a:buFont typeface="Courier New" panose="02070309020205020404" pitchFamily="49" charset="0"/>
              <a:buChar char="o"/>
            </a:pPr>
            <a:endParaRPr lang="nl-NL" dirty="0"/>
          </a:p>
          <a:p>
            <a:pPr marL="457200" indent="-457200">
              <a:buFont typeface="Arial" panose="020B0604020202020204" pitchFamily="34" charset="0"/>
              <a:buChar char="•"/>
            </a:pPr>
            <a:endParaRPr lang="nl-NL" dirty="0"/>
          </a:p>
        </p:txBody>
      </p:sp>
    </p:spTree>
    <p:extLst>
      <p:ext uri="{BB962C8B-B14F-4D97-AF65-F5344CB8AC3E}">
        <p14:creationId xmlns:p14="http://schemas.microsoft.com/office/powerpoint/2010/main" val="24812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73088" y="493180"/>
            <a:ext cx="8008937" cy="857948"/>
          </a:xfrm>
        </p:spPr>
        <p:txBody>
          <a:bodyPr>
            <a:noAutofit/>
          </a:bodyPr>
          <a:lstStyle/>
          <a:p>
            <a:r>
              <a:rPr lang="nl-NL" sz="4400" dirty="0"/>
              <a:t>Input inventarisatie</a:t>
            </a:r>
          </a:p>
        </p:txBody>
      </p:sp>
      <p:sp>
        <p:nvSpPr>
          <p:cNvPr id="7" name="Tijdelijke aanduiding voor tekst 6">
            <a:extLst>
              <a:ext uri="{FF2B5EF4-FFF2-40B4-BE49-F238E27FC236}">
                <a16:creationId xmlns:a16="http://schemas.microsoft.com/office/drawing/2014/main" id="{9C1AAFA5-9B51-485C-9446-806D6A1BF4D8}"/>
              </a:ext>
            </a:extLst>
          </p:cNvPr>
          <p:cNvSpPr txBox="1">
            <a:spLocks/>
          </p:cNvSpPr>
          <p:nvPr/>
        </p:nvSpPr>
        <p:spPr>
          <a:xfrm>
            <a:off x="710946" y="1351128"/>
            <a:ext cx="8020050" cy="3821373"/>
          </a:xfrm>
          <a:prstGeom prst="rect">
            <a:avLst/>
          </a:prstGeom>
        </p:spPr>
        <p:txBody>
          <a:bodyPr vert="horz"/>
          <a:lstStyle>
            <a:lvl1pPr marL="0" indent="0" algn="l" defTabSz="457200" rtl="0" eaLnBrk="1" fontAlgn="base" hangingPunct="1">
              <a:spcBef>
                <a:spcPct val="20000"/>
              </a:spcBef>
              <a:spcAft>
                <a:spcPct val="0"/>
              </a:spcAft>
              <a:buFontTx/>
              <a:buNone/>
              <a:defRPr sz="3000" kern="1200">
                <a:solidFill>
                  <a:schemeClr val="tx1"/>
                </a:solidFill>
                <a:latin typeface="Georgia"/>
                <a:ea typeface="MS PGothic"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eorgia"/>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MS PGothic"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eorgia"/>
                <a:ea typeface="MS PGothic"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eorgia"/>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buFont typeface="Arial" panose="020B0604020202020204" pitchFamily="34" charset="0"/>
              <a:buChar char="•"/>
            </a:pPr>
            <a:r>
              <a:rPr lang="nl-NL" sz="3000" dirty="0"/>
              <a:t>Informatie uit programma’s:</a:t>
            </a:r>
          </a:p>
          <a:p>
            <a:pPr marL="857250" lvl="2" indent="-457200">
              <a:buFont typeface="Arial" panose="020B0604020202020204" pitchFamily="34" charset="0"/>
              <a:buChar char="•"/>
            </a:pPr>
            <a:r>
              <a:rPr lang="nl-NL" sz="2600" dirty="0"/>
              <a:t>Lekker Water (2008-2020)</a:t>
            </a:r>
          </a:p>
          <a:p>
            <a:pPr marL="857250" lvl="2" indent="-457200">
              <a:buFont typeface="Arial" panose="020B0604020202020204" pitchFamily="34" charset="0"/>
              <a:buChar char="•"/>
            </a:pPr>
            <a:r>
              <a:rPr lang="nl-NL" sz="2600" dirty="0"/>
              <a:t>Feitendossiers (2016-2020)</a:t>
            </a:r>
          </a:p>
          <a:p>
            <a:pPr marL="857250" lvl="2" indent="-457200">
              <a:buFont typeface="Arial" panose="020B0604020202020204" pitchFamily="34" charset="0"/>
              <a:buChar char="•"/>
            </a:pPr>
            <a:r>
              <a:rPr lang="nl-NL" sz="2600" dirty="0"/>
              <a:t>Spoedlocaties (2013-2020)</a:t>
            </a:r>
          </a:p>
          <a:p>
            <a:pPr marL="857250" lvl="2" indent="-457200">
              <a:buFont typeface="Arial" panose="020B0604020202020204" pitchFamily="34" charset="0"/>
              <a:buChar char="•"/>
            </a:pPr>
            <a:r>
              <a:rPr lang="nl-NL" sz="2600" dirty="0"/>
              <a:t>Analyse KRW Frans Mulder (2015-2018)</a:t>
            </a:r>
          </a:p>
          <a:p>
            <a:pPr marL="857250" lvl="2" indent="-457200">
              <a:buFont typeface="Arial" panose="020B0604020202020204" pitchFamily="34" charset="0"/>
              <a:buChar char="•"/>
            </a:pPr>
            <a:r>
              <a:rPr lang="nl-NL" sz="2600" dirty="0"/>
              <a:t>Screening flankerend beleid, spoedlocaties en beschikking spoed (1990-2007)</a:t>
            </a:r>
          </a:p>
          <a:p>
            <a:pPr marL="439738" lvl="1" indent="0">
              <a:buNone/>
            </a:pPr>
            <a:endParaRPr lang="nl-NL" dirty="0"/>
          </a:p>
          <a:p>
            <a:pPr marL="457200" indent="-457200">
              <a:buFont typeface="Arial" panose="020B0604020202020204" pitchFamily="34" charset="0"/>
              <a:buChar char="•"/>
            </a:pPr>
            <a:endParaRPr lang="nl-NL" dirty="0"/>
          </a:p>
        </p:txBody>
      </p:sp>
    </p:spTree>
    <p:extLst>
      <p:ext uri="{BB962C8B-B14F-4D97-AF65-F5344CB8AC3E}">
        <p14:creationId xmlns:p14="http://schemas.microsoft.com/office/powerpoint/2010/main" val="3637095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1A52074-5496-44ED-B104-2C097FC13369}"/>
              </a:ext>
            </a:extLst>
          </p:cNvPr>
          <p:cNvSpPr>
            <a:spLocks noGrp="1"/>
          </p:cNvSpPr>
          <p:nvPr>
            <p:ph sz="quarter" idx="13"/>
          </p:nvPr>
        </p:nvSpPr>
        <p:spPr/>
        <p:txBody>
          <a:bodyPr/>
          <a:lstStyle/>
          <a:p>
            <a:endParaRPr lang="nl-NL"/>
          </a:p>
        </p:txBody>
      </p:sp>
      <p:sp>
        <p:nvSpPr>
          <p:cNvPr id="2" name="Titel 1">
            <a:extLst>
              <a:ext uri="{FF2B5EF4-FFF2-40B4-BE49-F238E27FC236}">
                <a16:creationId xmlns:a16="http://schemas.microsoft.com/office/drawing/2014/main" id="{C9EDBBBA-CA5C-4352-BFFA-21013D6AA073}"/>
              </a:ext>
            </a:extLst>
          </p:cNvPr>
          <p:cNvSpPr>
            <a:spLocks noGrp="1"/>
          </p:cNvSpPr>
          <p:nvPr>
            <p:ph type="title"/>
          </p:nvPr>
        </p:nvSpPr>
        <p:spPr/>
        <p:txBody>
          <a:bodyPr/>
          <a:lstStyle/>
          <a:p>
            <a:r>
              <a:rPr lang="nl-NL" sz="4000" dirty="0"/>
              <a:t>Selectie VOCL en BTEXN</a:t>
            </a:r>
          </a:p>
        </p:txBody>
      </p:sp>
      <p:sp>
        <p:nvSpPr>
          <p:cNvPr id="4" name="Tijdelijke aanduiding voor tekst 3">
            <a:extLst>
              <a:ext uri="{FF2B5EF4-FFF2-40B4-BE49-F238E27FC236}">
                <a16:creationId xmlns:a16="http://schemas.microsoft.com/office/drawing/2014/main" id="{5856CF5D-C653-4504-9882-79CFDC42ADB5}"/>
              </a:ext>
            </a:extLst>
          </p:cNvPr>
          <p:cNvSpPr>
            <a:spLocks noGrp="1"/>
          </p:cNvSpPr>
          <p:nvPr>
            <p:ph type="body" sz="quarter" idx="14"/>
          </p:nvPr>
        </p:nvSpPr>
        <p:spPr/>
        <p:txBody>
          <a:bodyPr/>
          <a:lstStyle/>
          <a:p>
            <a:endParaRPr lang="nl-NL"/>
          </a:p>
        </p:txBody>
      </p:sp>
      <p:pic>
        <p:nvPicPr>
          <p:cNvPr id="7" name="Afbeelding 6">
            <a:extLst>
              <a:ext uri="{FF2B5EF4-FFF2-40B4-BE49-F238E27FC236}">
                <a16:creationId xmlns:a16="http://schemas.microsoft.com/office/drawing/2014/main" id="{BAD03343-A7E7-4916-96A1-BA071A0E0B1A}"/>
              </a:ext>
            </a:extLst>
          </p:cNvPr>
          <p:cNvPicPr>
            <a:picLocks noChangeAspect="1"/>
          </p:cNvPicPr>
          <p:nvPr/>
        </p:nvPicPr>
        <p:blipFill>
          <a:blip r:embed="rId2"/>
          <a:stretch>
            <a:fillRect/>
          </a:stretch>
        </p:blipFill>
        <p:spPr>
          <a:xfrm>
            <a:off x="543987" y="1377863"/>
            <a:ext cx="6836079" cy="4566841"/>
          </a:xfrm>
          <a:prstGeom prst="rect">
            <a:avLst/>
          </a:prstGeom>
        </p:spPr>
      </p:pic>
    </p:spTree>
    <p:extLst>
      <p:ext uri="{BB962C8B-B14F-4D97-AF65-F5344CB8AC3E}">
        <p14:creationId xmlns:p14="http://schemas.microsoft.com/office/powerpoint/2010/main" val="3727520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E207644-53DE-40D3-8AB2-B749006CFFF6}"/>
              </a:ext>
            </a:extLst>
          </p:cNvPr>
          <p:cNvSpPr>
            <a:spLocks noGrp="1"/>
          </p:cNvSpPr>
          <p:nvPr>
            <p:ph sz="quarter" idx="13"/>
          </p:nvPr>
        </p:nvSpPr>
        <p:spPr/>
        <p:txBody>
          <a:bodyPr/>
          <a:lstStyle/>
          <a:p>
            <a:endParaRPr lang="nl-NL"/>
          </a:p>
        </p:txBody>
      </p:sp>
      <p:sp>
        <p:nvSpPr>
          <p:cNvPr id="2" name="Titel 1">
            <a:extLst>
              <a:ext uri="{FF2B5EF4-FFF2-40B4-BE49-F238E27FC236}">
                <a16:creationId xmlns:a16="http://schemas.microsoft.com/office/drawing/2014/main" id="{E0F71243-D7A2-4E14-AA99-F433C0ECFB17}"/>
              </a:ext>
            </a:extLst>
          </p:cNvPr>
          <p:cNvSpPr>
            <a:spLocks noGrp="1"/>
          </p:cNvSpPr>
          <p:nvPr>
            <p:ph type="title"/>
          </p:nvPr>
        </p:nvSpPr>
        <p:spPr>
          <a:xfrm>
            <a:off x="573088" y="436728"/>
            <a:ext cx="8008937" cy="990768"/>
          </a:xfrm>
        </p:spPr>
        <p:txBody>
          <a:bodyPr/>
          <a:lstStyle/>
          <a:p>
            <a:r>
              <a:rPr lang="nl-NL" sz="4000" dirty="0"/>
              <a:t>Openbare drinkwaterwinningen</a:t>
            </a:r>
          </a:p>
        </p:txBody>
      </p:sp>
      <p:sp>
        <p:nvSpPr>
          <p:cNvPr id="4" name="Tijdelijke aanduiding voor tekst 3">
            <a:extLst>
              <a:ext uri="{FF2B5EF4-FFF2-40B4-BE49-F238E27FC236}">
                <a16:creationId xmlns:a16="http://schemas.microsoft.com/office/drawing/2014/main" id="{80D6AD52-044D-44A0-8713-2DE7D10CA9E9}"/>
              </a:ext>
            </a:extLst>
          </p:cNvPr>
          <p:cNvSpPr>
            <a:spLocks noGrp="1"/>
          </p:cNvSpPr>
          <p:nvPr>
            <p:ph type="body" sz="quarter" idx="14"/>
          </p:nvPr>
        </p:nvSpPr>
        <p:spPr/>
        <p:txBody>
          <a:bodyPr/>
          <a:lstStyle/>
          <a:p>
            <a:endParaRPr lang="nl-NL"/>
          </a:p>
        </p:txBody>
      </p:sp>
      <p:pic>
        <p:nvPicPr>
          <p:cNvPr id="5" name="Afbeelding 4">
            <a:extLst>
              <a:ext uri="{FF2B5EF4-FFF2-40B4-BE49-F238E27FC236}">
                <a16:creationId xmlns:a16="http://schemas.microsoft.com/office/drawing/2014/main" id="{54E43034-A7D7-4625-8564-BA149B2E5CE8}"/>
              </a:ext>
            </a:extLst>
          </p:cNvPr>
          <p:cNvPicPr>
            <a:picLocks noChangeAspect="1"/>
          </p:cNvPicPr>
          <p:nvPr/>
        </p:nvPicPr>
        <p:blipFill rotWithShape="1">
          <a:blip r:embed="rId2"/>
          <a:srcRect l="3134" t="8512" r="3134" b="3755"/>
          <a:stretch/>
        </p:blipFill>
        <p:spPr>
          <a:xfrm>
            <a:off x="432490" y="1062542"/>
            <a:ext cx="8424908" cy="5567414"/>
          </a:xfrm>
          <a:prstGeom prst="rect">
            <a:avLst/>
          </a:prstGeom>
        </p:spPr>
      </p:pic>
    </p:spTree>
    <p:extLst>
      <p:ext uri="{BB962C8B-B14F-4D97-AF65-F5344CB8AC3E}">
        <p14:creationId xmlns:p14="http://schemas.microsoft.com/office/powerpoint/2010/main" val="1372818433"/>
      </p:ext>
    </p:extLst>
  </p:cSld>
  <p:clrMapOvr>
    <a:masterClrMapping/>
  </p:clrMapOvr>
</p:sld>
</file>

<file path=ppt/theme/theme1.xml><?xml version="1.0" encoding="utf-8"?>
<a:theme xmlns:a="http://schemas.openxmlformats.org/drawingml/2006/main" name="GELD-009-4_PowerPointTemplate_v10">
  <a:themeElements>
    <a:clrScheme name="Provincie Gelderland">
      <a:dk1>
        <a:srgbClr val="1B143C"/>
      </a:dk1>
      <a:lt1>
        <a:srgbClr val="FFFFFF"/>
      </a:lt1>
      <a:dk2>
        <a:srgbClr val="1B143C"/>
      </a:dk2>
      <a:lt2>
        <a:srgbClr val="D9E020"/>
      </a:lt2>
      <a:accent1>
        <a:srgbClr val="005B7F"/>
      </a:accent1>
      <a:accent2>
        <a:srgbClr val="48A842"/>
      </a:accent2>
      <a:accent3>
        <a:srgbClr val="FFDD00"/>
      </a:accent3>
      <a:accent4>
        <a:srgbClr val="FF9900"/>
      </a:accent4>
      <a:accent5>
        <a:srgbClr val="FF6600"/>
      </a:accent5>
      <a:accent6>
        <a:srgbClr val="CC0000"/>
      </a:accent6>
      <a:hlink>
        <a:srgbClr val="0066CC"/>
      </a:hlink>
      <a:folHlink>
        <a:srgbClr val="663399"/>
      </a:folHlink>
    </a:clrScheme>
    <a:fontScheme name="Civie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1677</TotalTime>
  <Words>2999</Words>
  <Application>Microsoft Macintosh PowerPoint</Application>
  <PresentationFormat>Diavoorstelling (4:3)</PresentationFormat>
  <Paragraphs>286</Paragraphs>
  <Slides>20</Slides>
  <Notes>15</Notes>
  <HiddenSlides>0</HiddenSlides>
  <MMClips>0</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1</vt:i4>
      </vt:variant>
      <vt:variant>
        <vt:lpstr>Diatitels</vt:lpstr>
      </vt:variant>
      <vt:variant>
        <vt:i4>20</vt:i4>
      </vt:variant>
    </vt:vector>
  </HeadingPairs>
  <TitlesOfParts>
    <vt:vector size="29" baseType="lpstr">
      <vt:lpstr>Arial</vt:lpstr>
      <vt:lpstr>Calibri</vt:lpstr>
      <vt:lpstr>Courier New</vt:lpstr>
      <vt:lpstr>Georgia</vt:lpstr>
      <vt:lpstr>Helvetica</vt:lpstr>
      <vt:lpstr>Lucida Grande</vt:lpstr>
      <vt:lpstr>Wingdings</vt:lpstr>
      <vt:lpstr>GELD-009-4_PowerPointTemplate_v10</vt:lpstr>
      <vt:lpstr>Worksheet</vt:lpstr>
      <vt:lpstr>Bronaanpak bij grondwater-verontreiniging in Gelderland</vt:lpstr>
      <vt:lpstr>Beleidskeuzes Gelderland</vt:lpstr>
      <vt:lpstr>Omgevingsverordening</vt:lpstr>
      <vt:lpstr>Wijzigingen (n.a.v. zienswijzen)</vt:lpstr>
      <vt:lpstr>Inventarisatie probleemlocaties (Wbb) voor bedreiging kwaliteit kwetsbare objecten</vt:lpstr>
      <vt:lpstr>Input voor inventarisatie</vt:lpstr>
      <vt:lpstr>Input inventarisatie</vt:lpstr>
      <vt:lpstr>Selectie VOCL en BTEXN</vt:lpstr>
      <vt:lpstr>Openbare drinkwaterwinningen</vt:lpstr>
      <vt:lpstr>Overige wateronttrekkingen voor menselijke consumptie</vt:lpstr>
      <vt:lpstr>Proces en resultaat </vt:lpstr>
      <vt:lpstr>Proces en resultaat </vt:lpstr>
      <vt:lpstr>Proces en resultaat </vt:lpstr>
      <vt:lpstr>Proces en resultaat </vt:lpstr>
      <vt:lpstr>Voorbeelden aantekening squit</vt:lpstr>
      <vt:lpstr>Resultaten inventarisatie</vt:lpstr>
      <vt:lpstr>Beperkingen inventarisatie</vt:lpstr>
      <vt:lpstr>Risico’s niet beschouwd (&gt;I)?</vt:lpstr>
      <vt:lpstr>Beschikbare informatie voor initiatiefnemer</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Grondwaterverontreiniging onder de Omgevingswet</dc:title>
  <dc:creator>Bult, Martien</dc:creator>
  <cp:lastModifiedBy>Ronald van Zelst</cp:lastModifiedBy>
  <cp:revision>111</cp:revision>
  <dcterms:created xsi:type="dcterms:W3CDTF">2020-01-30T09:20:43Z</dcterms:created>
  <dcterms:modified xsi:type="dcterms:W3CDTF">2021-10-13T06:43:41Z</dcterms:modified>
</cp:coreProperties>
</file>