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2" r:id="rId2"/>
    <p:sldId id="286" r:id="rId3"/>
    <p:sldId id="287" r:id="rId4"/>
    <p:sldId id="288" r:id="rId5"/>
    <p:sldId id="289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68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2CF9A-C003-4E69-8F79-5E75FE9B6E2D}" type="datetimeFigureOut">
              <a:rPr lang="nl-NL" smtClean="0"/>
              <a:t>13-4-2021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5C486A-6CB5-47E0-9EAE-6407F8D216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9823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84C2E-1F2A-40F9-9626-AD08C1757197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8601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84C2E-1F2A-40F9-9626-AD08C1757197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5745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825A13-1C3C-4D16-A704-895876301E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C154D7E-198D-497C-A2A2-0576EF34CD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AE81E0-C07D-49AE-A642-15177FEB9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F3C7-657A-48CD-A0C9-9C32CB56118C}" type="datetimeFigureOut">
              <a:rPr lang="nl-NL" smtClean="0"/>
              <a:t>13-4-2021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C0C88DB-5A26-446D-9269-EBA866E95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EE037D-A74E-4264-ACB7-97FE41898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EB09-A046-4018-9B66-A1650F347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157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35996B-CA46-44FE-B5F2-C6FD5A976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929C6E4-F850-4548-8CD1-6C14A10672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DDEE781-50EE-4B68-9840-F199C6F6B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F3C7-657A-48CD-A0C9-9C32CB56118C}" type="datetimeFigureOut">
              <a:rPr lang="nl-NL" smtClean="0"/>
              <a:t>13-4-2021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CD7B9C8-BCF6-463D-91B4-B2851FEF8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36A8ED-7B60-49C1-B9F9-DDED8C8E5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EB09-A046-4018-9B66-A1650F347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5027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CF9715D-CCE9-46AA-9505-F8EA09291A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D231EB5-579A-40A6-9952-20EFCE038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A6431E-D305-4E1D-8CD8-8BB4C6EC6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F3C7-657A-48CD-A0C9-9C32CB56118C}" type="datetimeFigureOut">
              <a:rPr lang="nl-NL" smtClean="0"/>
              <a:t>13-4-2021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B10C03-7909-45B6-A3BE-036F05FA5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5CE268-7B39-4744-9651-182A7E051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EB09-A046-4018-9B66-A1650F347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6294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F41C2E-E814-419A-9A33-DA44C455B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DBB911A-76B9-4C7F-9C5E-39D51FC7A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7DB1124-3D6F-419C-AC00-64B36F344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F3C7-657A-48CD-A0C9-9C32CB56118C}" type="datetimeFigureOut">
              <a:rPr lang="nl-NL" smtClean="0"/>
              <a:t>13-4-2021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FE31483-B7AF-4575-815B-ECAB58397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0C347C-123D-445E-91A2-BA16A0A2E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EB09-A046-4018-9B66-A1650F347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434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EF1F93-1F53-4BDF-B632-E5366808C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B200A52-C3D0-43A9-94EA-574305876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5585099-C3D3-4D5E-BC33-A88B21774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F3C7-657A-48CD-A0C9-9C32CB56118C}" type="datetimeFigureOut">
              <a:rPr lang="nl-NL" smtClean="0"/>
              <a:t>13-4-2021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FE74C3-3663-4682-8476-87ED68F0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DF71C79-EEC4-48B3-8906-8442E6938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EB09-A046-4018-9B66-A1650F347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2769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43B160-968E-4515-B83B-029645C11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25FC24-E2C7-4DCB-B58F-D0C45CE61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8E70F43-2126-4894-8DFA-12DF08A0E5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411F32D-2B97-4C1F-858B-4A71FC9FA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F3C7-657A-48CD-A0C9-9C32CB56118C}" type="datetimeFigureOut">
              <a:rPr lang="nl-NL" smtClean="0"/>
              <a:t>13-4-2021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711C05C-42F5-43E4-8335-1E09B2520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76E8C2A-A1AF-4615-BC12-A397D52B2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EB09-A046-4018-9B66-A1650F347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460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C7E5E8-5C7B-4EB9-9D0F-87CB812B3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6B4CB9F-0FB7-4596-B89C-5C614DE63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B103F5E-82A4-4065-BA59-EE7DD47E5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000F09A-4DD9-4289-9BB1-67B5602BBF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4BD3391-7133-40B8-9104-A0363EF8A2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9D95816-E9FA-4544-BB34-1E919E89E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F3C7-657A-48CD-A0C9-9C32CB56118C}" type="datetimeFigureOut">
              <a:rPr lang="nl-NL" smtClean="0"/>
              <a:t>13-4-2021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C1917B6-566D-4E8A-80F2-136536C8A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797C40B-BEAB-4D11-87FE-7683AF77D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EB09-A046-4018-9B66-A1650F347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6286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AAEA57-E6B1-4B60-A777-AE329078C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0FE9A8D-AD42-44C4-9668-B42B2A270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F3C7-657A-48CD-A0C9-9C32CB56118C}" type="datetimeFigureOut">
              <a:rPr lang="nl-NL" smtClean="0"/>
              <a:t>13-4-2021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3961E45-AB64-449E-9566-8A7874C62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1E8700A-3DE5-43FA-B340-8AEC2D605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EB09-A046-4018-9B66-A1650F347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989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AAB039B-6935-4910-A292-C21BCFD0D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F3C7-657A-48CD-A0C9-9C32CB56118C}" type="datetimeFigureOut">
              <a:rPr lang="nl-NL" smtClean="0"/>
              <a:t>13-4-2021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F7D230B-2F56-430F-816E-2BD603916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8ADA690-4EB2-4393-8450-DCD81284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EB09-A046-4018-9B66-A1650F347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8138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A9EE9A-998B-456A-8673-D9FA0B7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7A0540-F987-48C3-9A04-D697B311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8B8492B-35DA-44D0-B4C2-09FF494B2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29D9146-9A23-4814-BEF7-BFEC16BED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F3C7-657A-48CD-A0C9-9C32CB56118C}" type="datetimeFigureOut">
              <a:rPr lang="nl-NL" smtClean="0"/>
              <a:t>13-4-2021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2D60F2-CFE0-4113-B785-E26502521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1EFEAF-0160-4AD4-9B58-70B79044F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EB09-A046-4018-9B66-A1650F347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8726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348655-5276-457B-9D04-B9FF6B113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2F08A81-19D7-46DA-B6E0-BFE22B4E5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280D27E-C33B-4210-A8A0-F4AB5E20F7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302522B-58C2-4D56-8614-D4F8B7335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F3C7-657A-48CD-A0C9-9C32CB56118C}" type="datetimeFigureOut">
              <a:rPr lang="nl-NL" smtClean="0"/>
              <a:t>13-4-2021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B53B233-92BE-4C19-86BD-01B5AE556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83CB003-3CE5-424C-8644-352F9C8CD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EB09-A046-4018-9B66-A1650F347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880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324FE78-5B55-4001-93E6-29E297C64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6C66739-B123-44BE-BA7F-61851CB28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7D29627-BC34-4C3E-91D4-FB7F3859BB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3F3C7-657A-48CD-A0C9-9C32CB56118C}" type="datetimeFigureOut">
              <a:rPr lang="nl-NL" smtClean="0"/>
              <a:t>13-4-2021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A717C39-0B32-4DBF-835D-EECD0E6F04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8858582-36A9-419B-AD52-FAE008FBC7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4EB09-A046-4018-9B66-A1650F347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3731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2864" y="26977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nl-NL" sz="3200" dirty="0"/>
              <a:t>Wat doet KOBO?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81200" y="1484787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b="1" dirty="0"/>
              <a:t>Platform</a:t>
            </a:r>
            <a:r>
              <a:rPr lang="nl-NL" sz="2400" dirty="0"/>
              <a:t> voor onderwijs, overheden, bedrijven en  onderzoeksinstellingen</a:t>
            </a:r>
          </a:p>
          <a:p>
            <a:endParaRPr lang="nl-NL" sz="2400" dirty="0"/>
          </a:p>
          <a:p>
            <a:pPr marL="0" indent="0">
              <a:buNone/>
            </a:pPr>
            <a:r>
              <a:rPr lang="nl-NL" sz="2400" dirty="0"/>
              <a:t>Doelen:</a:t>
            </a:r>
          </a:p>
          <a:p>
            <a:r>
              <a:rPr lang="nl-NL" sz="2400" dirty="0"/>
              <a:t>duurzaam </a:t>
            </a:r>
            <a:r>
              <a:rPr lang="nl-NL" sz="2400" b="1" dirty="0"/>
              <a:t>verbinden</a:t>
            </a:r>
            <a:r>
              <a:rPr lang="nl-NL" sz="2400" dirty="0"/>
              <a:t> hoger onderwijs en werkveld</a:t>
            </a:r>
          </a:p>
          <a:p>
            <a:r>
              <a:rPr lang="nl-NL" sz="2400" dirty="0"/>
              <a:t>ontwikkelen, actualiseren en beschikbaar stellen van </a:t>
            </a:r>
            <a:r>
              <a:rPr lang="nl-NL" sz="2400" b="1" dirty="0"/>
              <a:t>lesmateriaal </a:t>
            </a:r>
          </a:p>
          <a:p>
            <a:r>
              <a:rPr lang="nl-NL" sz="2400" dirty="0"/>
              <a:t>verbinden van studenten en organisaties rondom </a:t>
            </a:r>
            <a:r>
              <a:rPr lang="nl-NL" sz="2400" b="1" dirty="0"/>
              <a:t>praktijkopdrachten</a:t>
            </a:r>
            <a:r>
              <a:rPr lang="nl-NL" sz="2400" dirty="0"/>
              <a:t>, stages en afstudeeropdrachten</a:t>
            </a:r>
          </a:p>
          <a:p>
            <a:r>
              <a:rPr lang="nl-NL" sz="2400" dirty="0"/>
              <a:t>verspreiden en delen van </a:t>
            </a:r>
            <a:r>
              <a:rPr lang="nl-NL" sz="2400" b="1" dirty="0"/>
              <a:t>kennis</a:t>
            </a:r>
            <a:r>
              <a:rPr lang="nl-NL" sz="2400" dirty="0"/>
              <a:t> die hieruit volgt 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</p:txBody>
      </p:sp>
      <p:sp>
        <p:nvSpPr>
          <p:cNvPr id="4102" name="AutoShape 6" descr="http://www.studentenzorgverzekering.info/wp-content/uploads/studenten-zorgverzekering-21.jpg"/>
          <p:cNvSpPr>
            <a:spLocks noChangeAspect="1" noChangeArrowheads="1"/>
          </p:cNvSpPr>
          <p:nvPr/>
        </p:nvSpPr>
        <p:spPr bwMode="auto">
          <a:xfrm>
            <a:off x="1679579" y="-1516063"/>
            <a:ext cx="4752975" cy="3162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2050" name="Picture 2" descr="KOBO-H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28248" y="417190"/>
            <a:ext cx="1728192" cy="8515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6687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2864" y="26977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nl-NL" sz="3200" dirty="0"/>
              <a:t>Drie pijlers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81200" y="1484787"/>
            <a:ext cx="8229600" cy="464137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b="1" dirty="0"/>
              <a:t>Makelaarsfunctie</a:t>
            </a:r>
            <a:r>
              <a:rPr lang="nl-NL" sz="2400" dirty="0"/>
              <a:t> tussen werkveld en hogescholen, met ambassadeurs en Underground </a:t>
            </a:r>
            <a:r>
              <a:rPr lang="nl-NL" sz="2400" dirty="0" err="1"/>
              <a:t>Challenges</a:t>
            </a:r>
            <a:r>
              <a:rPr lang="nl-NL" sz="2400" dirty="0"/>
              <a:t>;</a:t>
            </a:r>
          </a:p>
          <a:p>
            <a:pPr marL="457200" indent="-457200">
              <a:buFont typeface="+mj-lt"/>
              <a:buAutoNum type="arabicPeriod"/>
            </a:pPr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Regiogerichte werkwijze van </a:t>
            </a:r>
            <a:r>
              <a:rPr lang="nl-NL" sz="2400" b="1" dirty="0" err="1"/>
              <a:t>OndergrondLAB’s</a:t>
            </a:r>
            <a:r>
              <a:rPr lang="nl-NL" sz="2400" dirty="0"/>
              <a:t>: Rotterdam, Twente, ondergrondse infrastructuur, bodemdaling, Amsterdam en Oost-Nederland. </a:t>
            </a:r>
          </a:p>
          <a:p>
            <a:pPr marL="457200" indent="-457200">
              <a:buFont typeface="+mj-lt"/>
              <a:buAutoNum type="arabicPeriod"/>
            </a:pPr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Participatie in de ontwikkeling van een </a:t>
            </a:r>
            <a:r>
              <a:rPr lang="nl-NL" sz="2400" b="1" dirty="0" err="1"/>
              <a:t>on-line</a:t>
            </a:r>
            <a:r>
              <a:rPr lang="nl-NL" sz="2400" b="1" dirty="0"/>
              <a:t> leerplatform </a:t>
            </a:r>
            <a:r>
              <a:rPr lang="nl-NL" sz="2400" dirty="0"/>
              <a:t>met Stichting Bodembeheer Nederland en SIKB.</a:t>
            </a:r>
          </a:p>
          <a:p>
            <a:pPr marL="457200" indent="-457200">
              <a:buFont typeface="+mj-lt"/>
              <a:buAutoNum type="arabicPeriod"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</p:txBody>
      </p:sp>
      <p:sp>
        <p:nvSpPr>
          <p:cNvPr id="4102" name="AutoShape 6" descr="http://www.studentenzorgverzekering.info/wp-content/uploads/studenten-zorgverzekering-21.jpg"/>
          <p:cNvSpPr>
            <a:spLocks noChangeAspect="1" noChangeArrowheads="1"/>
          </p:cNvSpPr>
          <p:nvPr/>
        </p:nvSpPr>
        <p:spPr bwMode="auto">
          <a:xfrm>
            <a:off x="1679579" y="-1516063"/>
            <a:ext cx="4752975" cy="3162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2050" name="Picture 2" descr="KOBO-H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28248" y="417190"/>
            <a:ext cx="1728192" cy="8515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44066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OndergrondLab</a:t>
            </a:r>
            <a:r>
              <a:rPr lang="nl-NL" dirty="0" smtClean="0"/>
              <a:t> oost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Deelgebieden binnen het Lab oost:</a:t>
            </a:r>
          </a:p>
          <a:p>
            <a:r>
              <a:rPr lang="nl-NL" dirty="0"/>
              <a:t>Regio Twente</a:t>
            </a:r>
          </a:p>
          <a:p>
            <a:r>
              <a:rPr lang="nl-NL" dirty="0"/>
              <a:t>Regio IJsselland/Flevoland</a:t>
            </a:r>
          </a:p>
          <a:p>
            <a:r>
              <a:rPr lang="nl-NL" dirty="0"/>
              <a:t>Regio Gelderland (GOO)</a:t>
            </a:r>
          </a:p>
          <a:p>
            <a:endParaRPr lang="nl-NL" dirty="0"/>
          </a:p>
          <a:p>
            <a:r>
              <a:rPr lang="nl-NL" dirty="0"/>
              <a:t>Kick-off op 28-04 vanaf 15.00. Ook graag hieraan deelnemen? Stuur dan een mailtje naar j.rooiman@hengelo.nl</a:t>
            </a:r>
          </a:p>
          <a:p>
            <a:endParaRPr lang="nl-NL" dirty="0"/>
          </a:p>
        </p:txBody>
      </p:sp>
      <p:pic>
        <p:nvPicPr>
          <p:cNvPr id="4" name="Picture 2" descr="KOBO-H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28248" y="417190"/>
            <a:ext cx="1728192" cy="8515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57968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CEF8441-BB14-4BAB-A3D2-2AAACEA85E4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34" b="703"/>
          <a:stretch/>
        </p:blipFill>
        <p:spPr>
          <a:xfrm rot="4805367">
            <a:off x="8137255" y="3102385"/>
            <a:ext cx="3051998" cy="1869863"/>
          </a:xfrm>
          <a:prstGeom prst="rect">
            <a:avLst/>
          </a:prstGeom>
        </p:spPr>
      </p:pic>
      <p:pic>
        <p:nvPicPr>
          <p:cNvPr id="4" name="Picture 3" descr="A picture containing grass, outdoor&#10;&#10;Description automatically generated">
            <a:extLst>
              <a:ext uri="{FF2B5EF4-FFF2-40B4-BE49-F238E27FC236}">
                <a16:creationId xmlns:a16="http://schemas.microsoft.com/office/drawing/2014/main" id="{C6248193-B313-44CE-86BD-99EDEDA445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73541">
            <a:off x="5783484" y="418651"/>
            <a:ext cx="2844321" cy="379242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6A0AB4E-E79C-413E-8A2C-EE58B2C8CCB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046"/>
          <a:stretch/>
        </p:blipFill>
        <p:spPr>
          <a:xfrm rot="20761478">
            <a:off x="969693" y="806770"/>
            <a:ext cx="4506597" cy="56844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1A3EE3E-89EF-451A-ADF3-327A6EB3744F}"/>
              </a:ext>
            </a:extLst>
          </p:cNvPr>
          <p:cNvSpPr txBox="1"/>
          <p:nvPr/>
        </p:nvSpPr>
        <p:spPr>
          <a:xfrm>
            <a:off x="8891081" y="1378736"/>
            <a:ext cx="2662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Wadi </a:t>
            </a:r>
            <a:r>
              <a:rPr lang="en-US" dirty="0" err="1"/>
              <a:t>onderzoek</a:t>
            </a:r>
            <a:r>
              <a:rPr lang="en-US" dirty="0"/>
              <a:t> Nijmegen</a:t>
            </a:r>
            <a:endParaRPr lang="nl-NL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587DE8-1487-4679-A291-AF7D5E69ECC8}"/>
              </a:ext>
            </a:extLst>
          </p:cNvPr>
          <p:cNvSpPr txBox="1"/>
          <p:nvPr/>
        </p:nvSpPr>
        <p:spPr>
          <a:xfrm>
            <a:off x="6635703" y="4943940"/>
            <a:ext cx="2334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Monitoring </a:t>
            </a:r>
            <a:r>
              <a:rPr lang="en-US" dirty="0" err="1"/>
              <a:t>Rockflow</a:t>
            </a:r>
            <a:r>
              <a:rPr lang="en-US" dirty="0"/>
              <a:t> </a:t>
            </a:r>
          </a:p>
          <a:p>
            <a:r>
              <a:rPr lang="en-US" dirty="0" err="1"/>
              <a:t>Duiven</a:t>
            </a:r>
            <a:r>
              <a:rPr lang="en-US" dirty="0"/>
              <a:t> en </a:t>
            </a:r>
            <a:r>
              <a:rPr lang="en-US" dirty="0" err="1"/>
              <a:t>Doetinchem</a:t>
            </a:r>
            <a:endParaRPr lang="nl-NL" dirty="0"/>
          </a:p>
        </p:txBody>
      </p:sp>
      <p:pic>
        <p:nvPicPr>
          <p:cNvPr id="7" name="Picture 2" descr="KOBO-H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891081" y="178071"/>
            <a:ext cx="1728192" cy="8515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24201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Studenteninzet</a:t>
            </a:r>
            <a:endParaRPr lang="nl-NL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686C78B-E9A3-4529-A282-B8D06E4EDB31}"/>
              </a:ext>
            </a:extLst>
          </p:cNvPr>
          <p:cNvSpPr txBox="1"/>
          <p:nvPr/>
        </p:nvSpPr>
        <p:spPr>
          <a:xfrm>
            <a:off x="1189850" y="4680307"/>
            <a:ext cx="7069247" cy="461665"/>
          </a:xfrm>
          <a:prstGeom prst="rect">
            <a:avLst/>
          </a:prstGeom>
          <a:solidFill>
            <a:srgbClr val="800080"/>
          </a:solidFill>
        </p:spPr>
        <p:txBody>
          <a:bodyPr wrap="square" rtlCol="0">
            <a:spAutoFit/>
          </a:bodyPr>
          <a:lstStyle/>
          <a:p>
            <a:pPr marL="354013" indent="-354013"/>
            <a:r>
              <a:rPr lang="en-US" sz="2400" dirty="0" err="1">
                <a:solidFill>
                  <a:schemeClr val="bg1"/>
                </a:solidFill>
              </a:rPr>
              <a:t>Niveau</a:t>
            </a:r>
            <a:r>
              <a:rPr lang="en-US" sz="2400" dirty="0">
                <a:solidFill>
                  <a:schemeClr val="bg1"/>
                </a:solidFill>
              </a:rPr>
              <a:t> 1: </a:t>
            </a:r>
            <a:r>
              <a:rPr lang="en-US" sz="2400" dirty="0" err="1">
                <a:solidFill>
                  <a:schemeClr val="bg1"/>
                </a:solidFill>
              </a:rPr>
              <a:t>veldonderzoek</a:t>
            </a:r>
            <a:r>
              <a:rPr lang="en-US" sz="2400" dirty="0">
                <a:solidFill>
                  <a:schemeClr val="bg1"/>
                </a:solidFill>
              </a:rPr>
              <a:t> / </a:t>
            </a:r>
            <a:r>
              <a:rPr lang="en-US" sz="2400" dirty="0" err="1">
                <a:solidFill>
                  <a:schemeClr val="bg1"/>
                </a:solidFill>
              </a:rPr>
              <a:t>bureaustudie</a:t>
            </a:r>
            <a:r>
              <a:rPr lang="en-US" sz="2400" dirty="0">
                <a:solidFill>
                  <a:schemeClr val="bg1"/>
                </a:solidFill>
              </a:rPr>
              <a:t> / </a:t>
            </a:r>
            <a:r>
              <a:rPr lang="en-US" sz="2400" dirty="0" err="1">
                <a:solidFill>
                  <a:schemeClr val="bg1"/>
                </a:solidFill>
              </a:rPr>
              <a:t>inventarisatie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C36CB1-85A6-4DE9-BD66-A6FBCD7358C5}"/>
              </a:ext>
            </a:extLst>
          </p:cNvPr>
          <p:cNvSpPr txBox="1"/>
          <p:nvPr/>
        </p:nvSpPr>
        <p:spPr>
          <a:xfrm>
            <a:off x="1186711" y="3779872"/>
            <a:ext cx="6174511" cy="46166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marL="354013" indent="-354013"/>
            <a:r>
              <a:rPr lang="en-US" sz="2400" dirty="0" err="1">
                <a:solidFill>
                  <a:schemeClr val="bg1"/>
                </a:solidFill>
              </a:rPr>
              <a:t>Niveau</a:t>
            </a:r>
            <a:r>
              <a:rPr lang="en-US" sz="2400" dirty="0">
                <a:solidFill>
                  <a:schemeClr val="bg1"/>
                </a:solidFill>
              </a:rPr>
              <a:t> 2: interviews / </a:t>
            </a:r>
            <a:r>
              <a:rPr lang="en-US" sz="2400" dirty="0" err="1">
                <a:solidFill>
                  <a:schemeClr val="bg1"/>
                </a:solidFill>
              </a:rPr>
              <a:t>dataverwerking</a:t>
            </a:r>
            <a:r>
              <a:rPr lang="en-US" sz="2400" dirty="0">
                <a:solidFill>
                  <a:schemeClr val="bg1"/>
                </a:solidFill>
              </a:rPr>
              <a:t>  / </a:t>
            </a:r>
            <a:r>
              <a:rPr lang="en-US" sz="2400" dirty="0" err="1">
                <a:solidFill>
                  <a:schemeClr val="bg1"/>
                </a:solidFill>
              </a:rPr>
              <a:t>analyse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8F8931-7995-4090-BB38-2D0569523F85}"/>
              </a:ext>
            </a:extLst>
          </p:cNvPr>
          <p:cNvSpPr txBox="1"/>
          <p:nvPr/>
        </p:nvSpPr>
        <p:spPr>
          <a:xfrm>
            <a:off x="8259097" y="4772640"/>
            <a:ext cx="1051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2de-jaars</a:t>
            </a:r>
            <a:endParaRPr lang="nl-NL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91F518-EB64-4C6B-A1DE-02C3B9ABE5D9}"/>
              </a:ext>
            </a:extLst>
          </p:cNvPr>
          <p:cNvSpPr txBox="1"/>
          <p:nvPr/>
        </p:nvSpPr>
        <p:spPr>
          <a:xfrm>
            <a:off x="7361222" y="3826038"/>
            <a:ext cx="1051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3de-jaars</a:t>
            </a:r>
            <a:endParaRPr lang="nl-NL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4DD679-6FBF-4016-B955-9781E8B1617C}"/>
              </a:ext>
            </a:extLst>
          </p:cNvPr>
          <p:cNvSpPr txBox="1"/>
          <p:nvPr/>
        </p:nvSpPr>
        <p:spPr>
          <a:xfrm>
            <a:off x="1186713" y="2879438"/>
            <a:ext cx="4909288" cy="461665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pPr marL="354013" indent="-354013"/>
            <a:r>
              <a:rPr lang="en-US" sz="2400" dirty="0" err="1">
                <a:solidFill>
                  <a:schemeClr val="bg1"/>
                </a:solidFill>
              </a:rPr>
              <a:t>Niveau</a:t>
            </a:r>
            <a:r>
              <a:rPr lang="en-US" sz="2400" dirty="0">
                <a:solidFill>
                  <a:schemeClr val="bg1"/>
                </a:solidFill>
              </a:rPr>
              <a:t> 3: </a:t>
            </a:r>
            <a:r>
              <a:rPr lang="en-US" sz="2400" dirty="0" err="1">
                <a:solidFill>
                  <a:schemeClr val="bg1"/>
                </a:solidFill>
              </a:rPr>
              <a:t>ontwerp</a:t>
            </a:r>
            <a:r>
              <a:rPr lang="en-US" sz="2400" dirty="0">
                <a:solidFill>
                  <a:schemeClr val="bg1"/>
                </a:solidFill>
              </a:rPr>
              <a:t> / plan / </a:t>
            </a:r>
            <a:r>
              <a:rPr lang="en-US" sz="2400" dirty="0" err="1">
                <a:solidFill>
                  <a:schemeClr val="bg1"/>
                </a:solidFill>
              </a:rPr>
              <a:t>advies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5FA41F-E2E3-4FCF-8D15-A759A7FCE005}"/>
              </a:ext>
            </a:extLst>
          </p:cNvPr>
          <p:cNvSpPr txBox="1"/>
          <p:nvPr/>
        </p:nvSpPr>
        <p:spPr>
          <a:xfrm>
            <a:off x="6127251" y="2931697"/>
            <a:ext cx="1051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4de-jaars</a:t>
            </a:r>
            <a:endParaRPr lang="nl-NL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3FCA7B-7DC1-4F66-A352-A97F264EEA33}"/>
              </a:ext>
            </a:extLst>
          </p:cNvPr>
          <p:cNvSpPr txBox="1"/>
          <p:nvPr/>
        </p:nvSpPr>
        <p:spPr>
          <a:xfrm>
            <a:off x="1186711" y="1979004"/>
            <a:ext cx="4004721" cy="461665"/>
          </a:xfrm>
          <a:prstGeom prst="rect">
            <a:avLst/>
          </a:prstGeom>
          <a:solidFill>
            <a:srgbClr val="BE3BFF"/>
          </a:solidFill>
        </p:spPr>
        <p:txBody>
          <a:bodyPr wrap="square" rtlCol="0">
            <a:spAutoFit/>
          </a:bodyPr>
          <a:lstStyle/>
          <a:p>
            <a:pPr marL="354013" indent="-354013"/>
            <a:r>
              <a:rPr lang="en-US" sz="2400" dirty="0" err="1">
                <a:solidFill>
                  <a:schemeClr val="bg1"/>
                </a:solidFill>
              </a:rPr>
              <a:t>Niveau</a:t>
            </a:r>
            <a:r>
              <a:rPr lang="en-US" sz="2400" dirty="0">
                <a:solidFill>
                  <a:schemeClr val="bg1"/>
                </a:solidFill>
              </a:rPr>
              <a:t> 4: </a:t>
            </a:r>
            <a:r>
              <a:rPr lang="en-US" sz="2400" dirty="0" err="1">
                <a:solidFill>
                  <a:schemeClr val="bg1"/>
                </a:solidFill>
              </a:rPr>
              <a:t>evaluatie</a:t>
            </a:r>
            <a:r>
              <a:rPr lang="en-US" sz="2400" dirty="0">
                <a:solidFill>
                  <a:schemeClr val="bg1"/>
                </a:solidFill>
              </a:rPr>
              <a:t> / </a:t>
            </a:r>
            <a:r>
              <a:rPr lang="en-US" sz="2400" dirty="0" err="1">
                <a:solidFill>
                  <a:schemeClr val="bg1"/>
                </a:solidFill>
              </a:rPr>
              <a:t>strategie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F58CE0-1437-4ECF-B2E5-AD991E14B3F3}"/>
              </a:ext>
            </a:extLst>
          </p:cNvPr>
          <p:cNvSpPr txBox="1"/>
          <p:nvPr/>
        </p:nvSpPr>
        <p:spPr>
          <a:xfrm>
            <a:off x="5222682" y="2026855"/>
            <a:ext cx="849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Master</a:t>
            </a:r>
            <a:endParaRPr lang="nl-NL" dirty="0"/>
          </a:p>
        </p:txBody>
      </p:sp>
      <p:pic>
        <p:nvPicPr>
          <p:cNvPr id="13" name="Picture 2" descr="KOBO-H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30815" y="365125"/>
            <a:ext cx="1728192" cy="8515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46716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174</Words>
  <Application>Microsoft Office PowerPoint</Application>
  <PresentationFormat>Breedbeeld</PresentationFormat>
  <Paragraphs>35</Paragraphs>
  <Slides>5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Wat doet KOBO?</vt:lpstr>
      <vt:lpstr>Drie pijlers</vt:lpstr>
      <vt:lpstr>OndergrondLab oost</vt:lpstr>
      <vt:lpstr>PowerPoint-presentatie</vt:lpstr>
      <vt:lpstr>Studenteninzet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 doet KOBO?</dc:title>
  <dc:creator>Geert Roovers</dc:creator>
  <cp:lastModifiedBy>Rooiman, Joris</cp:lastModifiedBy>
  <cp:revision>12</cp:revision>
  <dcterms:created xsi:type="dcterms:W3CDTF">2021-02-25T09:57:55Z</dcterms:created>
  <dcterms:modified xsi:type="dcterms:W3CDTF">2021-04-13T12:46:29Z</dcterms:modified>
</cp:coreProperties>
</file>