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72" r:id="rId2"/>
  </p:sldMasterIdLst>
  <p:notesMasterIdLst>
    <p:notesMasterId r:id="rId26"/>
  </p:notesMasterIdLst>
  <p:sldIdLst>
    <p:sldId id="265" r:id="rId3"/>
    <p:sldId id="289" r:id="rId4"/>
    <p:sldId id="276" r:id="rId5"/>
    <p:sldId id="280" r:id="rId6"/>
    <p:sldId id="295" r:id="rId7"/>
    <p:sldId id="282" r:id="rId8"/>
    <p:sldId id="266" r:id="rId9"/>
    <p:sldId id="279" r:id="rId10"/>
    <p:sldId id="273" r:id="rId11"/>
    <p:sldId id="291" r:id="rId12"/>
    <p:sldId id="278" r:id="rId13"/>
    <p:sldId id="292" r:id="rId14"/>
    <p:sldId id="290" r:id="rId15"/>
    <p:sldId id="287" r:id="rId16"/>
    <p:sldId id="288" r:id="rId17"/>
    <p:sldId id="277" r:id="rId18"/>
    <p:sldId id="281" r:id="rId19"/>
    <p:sldId id="283" r:id="rId20"/>
    <p:sldId id="285" r:id="rId21"/>
    <p:sldId id="286" r:id="rId22"/>
    <p:sldId id="293" r:id="rId23"/>
    <p:sldId id="296" r:id="rId24"/>
    <p:sldId id="270"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Oranda BT" panose="020A05060305050A0204"/>
      <p:regular r:id="rId31"/>
      <p:bold r:id="rId32"/>
      <p:italic r:id="rId33"/>
      <p:boldItalic r:id="rId34"/>
    </p:embeddedFont>
    <p:embeddedFont>
      <p:font typeface="Source Sans Pro" panose="020B0503030403020204" pitchFamily="34" charset="0"/>
      <p:regular r:id="rId35"/>
      <p:bold r:id="rId36"/>
      <p:italic r:id="rId37"/>
      <p:boldItalic r:id="rId3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0" d="100"/>
          <a:sy n="110" d="100"/>
        </p:scale>
        <p:origin x="1602" y="108"/>
      </p:cViewPr>
      <p:guideLst>
        <p:guide orient="horz" pos="2160"/>
        <p:guide pos="2880"/>
      </p:guideLst>
    </p:cSldViewPr>
  </p:slideViewPr>
  <p:notesTextViewPr>
    <p:cViewPr>
      <p:scale>
        <a:sx n="1" d="1"/>
        <a:sy n="1" d="1"/>
      </p:scale>
      <p:origin x="0" y="0"/>
    </p:cViewPr>
  </p:notesTextViewPr>
  <p:notesViewPr>
    <p:cSldViewPr snapToGrid="0">
      <p:cViewPr varScale="1">
        <p:scale>
          <a:sx n="45" d="100"/>
          <a:sy n="45" d="100"/>
        </p:scale>
        <p:origin x="-307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CF478-719F-49F0-ADF3-358DCA558F98}" type="datetimeFigureOut">
              <a:rPr lang="nl-NL" smtClean="0"/>
              <a:t>26-4-2021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4FA74-4F6D-4846-A69C-FAF75F1F780C}" type="slidenum">
              <a:rPr lang="nl-NL" smtClean="0"/>
              <a:t>‹nr.›</a:t>
            </a:fld>
            <a:endParaRPr lang="nl-NL"/>
          </a:p>
        </p:txBody>
      </p:sp>
    </p:spTree>
    <p:extLst>
      <p:ext uri="{BB962C8B-B14F-4D97-AF65-F5344CB8AC3E}">
        <p14:creationId xmlns:p14="http://schemas.microsoft.com/office/powerpoint/2010/main" val="66277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met opsommin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38A99B2-DBE3-44CE-AF6A-E936E348F9BF}"/>
              </a:ext>
            </a:extLst>
          </p:cNvPr>
          <p:cNvSpPr>
            <a:spLocks noGrp="1"/>
          </p:cNvSpPr>
          <p:nvPr>
            <p:ph idx="1"/>
          </p:nvPr>
        </p:nvSpPr>
        <p:spPr>
          <a:xfrm>
            <a:off x="628650" y="1825200"/>
            <a:ext cx="78867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11"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182432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opsommin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38A99B2-DBE3-44CE-AF6A-E936E348F9BF}"/>
              </a:ext>
            </a:extLst>
          </p:cNvPr>
          <p:cNvSpPr>
            <a:spLocks noGrp="1"/>
          </p:cNvSpPr>
          <p:nvPr>
            <p:ph idx="1"/>
          </p:nvPr>
        </p:nvSpPr>
        <p:spPr>
          <a:xfrm>
            <a:off x="628650" y="1825200"/>
            <a:ext cx="78867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11"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369221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000">
                <a:latin typeface="Oranda BT" panose="020A0603030505030204" pitchFamily="18" charset="0"/>
              </a:defRPr>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AFA9E437-68E7-4188-98CD-63A47E2716DD}" type="datetimeFigureOut">
              <a:rPr lang="nl-NL" smtClean="0"/>
              <a:t>26-4-2021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B00AA42-7E76-4046-8C35-7802D7326F93}" type="slidenum">
              <a:rPr lang="nl-NL" smtClean="0"/>
              <a:t>‹nr.›</a:t>
            </a:fld>
            <a:endParaRPr lang="nl-NL"/>
          </a:p>
        </p:txBody>
      </p:sp>
    </p:spTree>
    <p:extLst>
      <p:ext uri="{BB962C8B-B14F-4D97-AF65-F5344CB8AC3E}">
        <p14:creationId xmlns:p14="http://schemas.microsoft.com/office/powerpoint/2010/main" val="2662659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78867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139744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et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78867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179116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met opsom. &amp;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4730400" y="1825200"/>
            <a:ext cx="37854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
        <p:nvSpPr>
          <p:cNvPr id="8" name="Tijdelijke aanduiding voor inhoud 2">
            <a:extLst>
              <a:ext uri="{FF2B5EF4-FFF2-40B4-BE49-F238E27FC236}">
                <a16:creationId xmlns:a16="http://schemas.microsoft.com/office/drawing/2014/main" id="{DB07E152-0939-44B6-A2E3-8C1DB7A80DE9}"/>
              </a:ext>
            </a:extLst>
          </p:cNvPr>
          <p:cNvSpPr>
            <a:spLocks noGrp="1"/>
          </p:cNvSpPr>
          <p:nvPr>
            <p:ph idx="1"/>
          </p:nvPr>
        </p:nvSpPr>
        <p:spPr>
          <a:xfrm>
            <a:off x="628650" y="1825200"/>
            <a:ext cx="37854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2427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met afb. &amp; opsomm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37854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
        <p:nvSpPr>
          <p:cNvPr id="8" name="Tijdelijke aanduiding voor inhoud 2">
            <a:extLst>
              <a:ext uri="{FF2B5EF4-FFF2-40B4-BE49-F238E27FC236}">
                <a16:creationId xmlns:a16="http://schemas.microsoft.com/office/drawing/2014/main" id="{DB07E152-0939-44B6-A2E3-8C1DB7A80DE9}"/>
              </a:ext>
            </a:extLst>
          </p:cNvPr>
          <p:cNvSpPr>
            <a:spLocks noGrp="1"/>
          </p:cNvSpPr>
          <p:nvPr>
            <p:ph idx="1"/>
          </p:nvPr>
        </p:nvSpPr>
        <p:spPr>
          <a:xfrm>
            <a:off x="4730400" y="1825200"/>
            <a:ext cx="37854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07293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met maximaal 5 woorden">
    <p:spTree>
      <p:nvGrpSpPr>
        <p:cNvPr id="1" name=""/>
        <p:cNvGrpSpPr/>
        <p:nvPr/>
      </p:nvGrpSpPr>
      <p:grpSpPr>
        <a:xfrm>
          <a:off x="0" y="0"/>
          <a:ext cx="0" cy="0"/>
          <a:chOff x="0" y="0"/>
          <a:chExt cx="0" cy="0"/>
        </a:xfrm>
      </p:grpSpPr>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0" y="0"/>
            <a:ext cx="9144000" cy="6858000"/>
          </a:xfrm>
        </p:spPr>
        <p:txBody>
          <a:bodyPr/>
          <a:lstStyle/>
          <a:p>
            <a:r>
              <a:rPr lang="nl-NL"/>
              <a:t>Klik op het pictogram als u een afbeelding wilt toevoegen</a:t>
            </a:r>
            <a:endParaRPr lang="nl-NL" dirty="0"/>
          </a:p>
        </p:txBody>
      </p:sp>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3" name="Tijdelijke aanduiding voor tekst 2">
            <a:extLst>
              <a:ext uri="{FF2B5EF4-FFF2-40B4-BE49-F238E27FC236}">
                <a16:creationId xmlns:a16="http://schemas.microsoft.com/office/drawing/2014/main" id="{EA807667-C969-401F-9F1B-339C16FBA9CB}"/>
              </a:ext>
            </a:extLst>
          </p:cNvPr>
          <p:cNvSpPr>
            <a:spLocks noGrp="1"/>
          </p:cNvSpPr>
          <p:nvPr>
            <p:ph type="body" sz="quarter" idx="15"/>
          </p:nvPr>
        </p:nvSpPr>
        <p:spPr>
          <a:xfrm>
            <a:off x="628650" y="5502276"/>
            <a:ext cx="7886700" cy="728663"/>
          </a:xfrm>
        </p:spPr>
        <p:txBody>
          <a:bodyPr>
            <a:noAutofit/>
          </a:bodyPr>
          <a:lstStyle>
            <a:lvl1pPr>
              <a:defRPr sz="3600" b="0">
                <a:solidFill>
                  <a:srgbClr val="A50931"/>
                </a:solidFill>
              </a:defRPr>
            </a:lvl1pPr>
            <a:lvl2pPr>
              <a:defRPr sz="3600" b="0">
                <a:solidFill>
                  <a:srgbClr val="A50931"/>
                </a:solidFill>
              </a:defRPr>
            </a:lvl2pPr>
            <a:lvl3pPr>
              <a:defRPr sz="3600" b="0">
                <a:solidFill>
                  <a:srgbClr val="A50931"/>
                </a:solidFill>
              </a:defRPr>
            </a:lvl3pPr>
            <a:lvl4pPr>
              <a:defRPr sz="3600" b="0">
                <a:solidFill>
                  <a:srgbClr val="A50931"/>
                </a:solidFill>
              </a:defRPr>
            </a:lvl4pPr>
            <a:lvl5pPr>
              <a:defRPr sz="3600" b="0">
                <a:solidFill>
                  <a:srgbClr val="A5093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93475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elkom Onderwerp">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FD0E31C-684F-4F63-9003-DD693302E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5C3011D0-CBC3-4400-89CD-5DAF1BE968A3}"/>
              </a:ext>
            </a:extLst>
          </p:cNvPr>
          <p:cNvSpPr>
            <a:spLocks noGrp="1"/>
          </p:cNvSpPr>
          <p:nvPr>
            <p:ph type="ctrTitle" hasCustomPrompt="1"/>
          </p:nvPr>
        </p:nvSpPr>
        <p:spPr>
          <a:xfrm>
            <a:off x="1143000" y="1188000"/>
            <a:ext cx="6858000" cy="1728000"/>
          </a:xfrm>
        </p:spPr>
        <p:txBody>
          <a:bodyPr anchor="b"/>
          <a:lstStyle>
            <a:lvl1pPr algn="ctr">
              <a:spcAft>
                <a:spcPts val="0"/>
              </a:spcAft>
              <a:defRPr sz="3000" b="0" i="1" cap="none" baseline="0">
                <a:solidFill>
                  <a:schemeClr val="bg1"/>
                </a:solidFill>
                <a:latin typeface="Source Sans Pro" panose="020B0503030403020204" pitchFamily="34" charset="0"/>
              </a:defRPr>
            </a:lvl1pPr>
          </a:lstStyle>
          <a:p>
            <a:r>
              <a:rPr lang="nl-NL" dirty="0"/>
              <a:t>&lt;Welkom bij&gt;</a:t>
            </a:r>
          </a:p>
        </p:txBody>
      </p:sp>
      <p:sp>
        <p:nvSpPr>
          <p:cNvPr id="3" name="Ondertitel 2">
            <a:extLst>
              <a:ext uri="{FF2B5EF4-FFF2-40B4-BE49-F238E27FC236}">
                <a16:creationId xmlns:a16="http://schemas.microsoft.com/office/drawing/2014/main" id="{9AD462F5-4990-45CF-9E79-8E8AE6F8514A}"/>
              </a:ext>
            </a:extLst>
          </p:cNvPr>
          <p:cNvSpPr>
            <a:spLocks noGrp="1"/>
          </p:cNvSpPr>
          <p:nvPr>
            <p:ph type="subTitle" idx="1" hasCustomPrompt="1"/>
          </p:nvPr>
        </p:nvSpPr>
        <p:spPr>
          <a:xfrm>
            <a:off x="1143000" y="3186000"/>
            <a:ext cx="6858000" cy="2484000"/>
          </a:xfrm>
        </p:spPr>
        <p:txBody>
          <a:bodyPr anchor="t" anchorCtr="0">
            <a:normAutofit/>
          </a:bodyPr>
          <a:lstStyle>
            <a:lvl1pPr marL="0" indent="0" algn="ctr">
              <a:buNone/>
              <a:defRPr sz="3000" b="1" i="0" baseline="0">
                <a:solidFill>
                  <a:schemeClr val="bg1"/>
                </a:solidFill>
                <a:latin typeface="Oranda BT" panose="020A0603030505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&lt;Kopregel onderwerp&gt;</a:t>
            </a:r>
          </a:p>
        </p:txBody>
      </p:sp>
      <p:sp>
        <p:nvSpPr>
          <p:cNvPr id="4" name="Tijdelijke aanduiding voor datum 3">
            <a:extLst>
              <a:ext uri="{FF2B5EF4-FFF2-40B4-BE49-F238E27FC236}">
                <a16:creationId xmlns:a16="http://schemas.microsoft.com/office/drawing/2014/main" id="{29268E06-AD91-4DC5-9ECC-8E404E095189}"/>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EAADB93A-554D-45EA-8659-AB7B9016A2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E20BF7-365F-4846-A5F6-563F8E2E3BE6}"/>
              </a:ext>
            </a:extLst>
          </p:cNvPr>
          <p:cNvSpPr>
            <a:spLocks noGrp="1"/>
          </p:cNvSpPr>
          <p:nvPr>
            <p:ph type="sldNum" sz="quarter" idx="12"/>
          </p:nvPr>
        </p:nvSpPr>
        <p:spPr/>
        <p:txBody>
          <a:bodyPr/>
          <a:lstStyle/>
          <a:p>
            <a:fld id="{7B00AA42-7E76-4046-8C35-7802D7326F93}" type="slidenum">
              <a:rPr lang="nl-NL" smtClean="0"/>
              <a:t>‹nr.›</a:t>
            </a:fld>
            <a:endParaRPr lang="nl-NL"/>
          </a:p>
        </p:txBody>
      </p:sp>
    </p:spTree>
    <p:extLst>
      <p:ext uri="{BB962C8B-B14F-4D97-AF65-F5344CB8AC3E}">
        <p14:creationId xmlns:p14="http://schemas.microsoft.com/office/powerpoint/2010/main" val="382963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elkom Onderwerp Sprek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011D0-CBC3-4400-89CD-5DAF1BE968A3}"/>
              </a:ext>
            </a:extLst>
          </p:cNvPr>
          <p:cNvSpPr>
            <a:spLocks noGrp="1"/>
          </p:cNvSpPr>
          <p:nvPr>
            <p:ph type="ctrTitle" hasCustomPrompt="1"/>
          </p:nvPr>
        </p:nvSpPr>
        <p:spPr>
          <a:xfrm>
            <a:off x="1143000" y="1188000"/>
            <a:ext cx="6858000" cy="1728000"/>
          </a:xfrm>
        </p:spPr>
        <p:txBody>
          <a:bodyPr anchor="b"/>
          <a:lstStyle>
            <a:lvl1pPr algn="ctr">
              <a:spcAft>
                <a:spcPts val="0"/>
              </a:spcAft>
              <a:defRPr sz="3000" baseline="0">
                <a:latin typeface="Oranda BT" panose="020A0603030505030204" pitchFamily="18" charset="0"/>
              </a:defRPr>
            </a:lvl1pPr>
          </a:lstStyle>
          <a:p>
            <a:r>
              <a:rPr lang="nl-NL" dirty="0"/>
              <a:t>&lt;Kopregel onderwerp&gt;</a:t>
            </a:r>
          </a:p>
        </p:txBody>
      </p:sp>
      <p:sp>
        <p:nvSpPr>
          <p:cNvPr id="3" name="Ondertitel 2">
            <a:extLst>
              <a:ext uri="{FF2B5EF4-FFF2-40B4-BE49-F238E27FC236}">
                <a16:creationId xmlns:a16="http://schemas.microsoft.com/office/drawing/2014/main" id="{9AD462F5-4990-45CF-9E79-8E8AE6F8514A}"/>
              </a:ext>
            </a:extLst>
          </p:cNvPr>
          <p:cNvSpPr>
            <a:spLocks noGrp="1"/>
          </p:cNvSpPr>
          <p:nvPr>
            <p:ph type="subTitle" idx="1" hasCustomPrompt="1"/>
          </p:nvPr>
        </p:nvSpPr>
        <p:spPr>
          <a:xfrm>
            <a:off x="1143000" y="3276000"/>
            <a:ext cx="6858000" cy="684000"/>
          </a:xfrm>
        </p:spPr>
        <p:txBody>
          <a:bodyPr anchor="b" anchorCtr="0"/>
          <a:lstStyle>
            <a:lvl1pPr marL="0" indent="0" algn="ctr">
              <a:buNone/>
              <a:defRPr sz="1800">
                <a:solidFill>
                  <a:srgbClr val="A5093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&lt;Spreker&gt;</a:t>
            </a:r>
          </a:p>
        </p:txBody>
      </p:sp>
      <p:sp>
        <p:nvSpPr>
          <p:cNvPr id="4" name="Tijdelijke aanduiding voor datum 3">
            <a:extLst>
              <a:ext uri="{FF2B5EF4-FFF2-40B4-BE49-F238E27FC236}">
                <a16:creationId xmlns:a16="http://schemas.microsoft.com/office/drawing/2014/main" id="{29268E06-AD91-4DC5-9ECC-8E404E095189}"/>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EAADB93A-554D-45EA-8659-AB7B9016A2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E20BF7-365F-4846-A5F6-563F8E2E3BE6}"/>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8" name="Tijdelijke aanduiding voor tekst 7">
            <a:extLst>
              <a:ext uri="{FF2B5EF4-FFF2-40B4-BE49-F238E27FC236}">
                <a16:creationId xmlns:a16="http://schemas.microsoft.com/office/drawing/2014/main" id="{02B0F551-592D-499E-B80B-6CCBD29FCE0F}"/>
              </a:ext>
            </a:extLst>
          </p:cNvPr>
          <p:cNvSpPr>
            <a:spLocks noGrp="1"/>
          </p:cNvSpPr>
          <p:nvPr>
            <p:ph type="body" sz="quarter" idx="13" hasCustomPrompt="1"/>
          </p:nvPr>
        </p:nvSpPr>
        <p:spPr>
          <a:xfrm>
            <a:off x="1143000" y="4320000"/>
            <a:ext cx="6858000" cy="576000"/>
          </a:xfrm>
        </p:spPr>
        <p:txBody>
          <a:bodyPr anchor="b" anchorCtr="0"/>
          <a:lstStyle>
            <a:lvl1pPr marL="0" indent="0" algn="ctr">
              <a:buNone/>
              <a:defRPr/>
            </a:lvl1pPr>
          </a:lstStyle>
          <a:p>
            <a:pPr lvl="0"/>
            <a:r>
              <a:rPr lang="nl-NL" dirty="0"/>
              <a:t>&lt;Datum&gt;</a:t>
            </a:r>
          </a:p>
        </p:txBody>
      </p:sp>
      <p:sp>
        <p:nvSpPr>
          <p:cNvPr id="10" name="Tijdelijke aanduiding voor tekst 9">
            <a:extLst>
              <a:ext uri="{FF2B5EF4-FFF2-40B4-BE49-F238E27FC236}">
                <a16:creationId xmlns:a16="http://schemas.microsoft.com/office/drawing/2014/main" id="{5BA1CCC0-57F9-4F25-AB8A-4D3C9CC20C1F}"/>
              </a:ext>
            </a:extLst>
          </p:cNvPr>
          <p:cNvSpPr>
            <a:spLocks noGrp="1"/>
          </p:cNvSpPr>
          <p:nvPr>
            <p:ph type="body" sz="quarter" idx="14" hasCustomPrompt="1"/>
          </p:nvPr>
        </p:nvSpPr>
        <p:spPr>
          <a:xfrm>
            <a:off x="1143000" y="5076000"/>
            <a:ext cx="6858000" cy="594000"/>
          </a:xfrm>
        </p:spPr>
        <p:txBody>
          <a:bodyPr anchor="b" anchorCtr="0"/>
          <a:lstStyle>
            <a:lvl1pPr marL="0" indent="0" algn="ctr">
              <a:buNone/>
              <a:defRPr/>
            </a:lvl1pPr>
          </a:lstStyle>
          <a:p>
            <a:pPr lvl="0"/>
            <a:r>
              <a:rPr lang="nl-NL" dirty="0"/>
              <a:t>&lt;Locatie&gt;</a:t>
            </a:r>
          </a:p>
        </p:txBody>
      </p:sp>
    </p:spTree>
    <p:extLst>
      <p:ext uri="{BB962C8B-B14F-4D97-AF65-F5344CB8AC3E}">
        <p14:creationId xmlns:p14="http://schemas.microsoft.com/office/powerpoint/2010/main" val="103485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57400" y="914400"/>
            <a:ext cx="6248400" cy="1295400"/>
          </a:xfrm>
        </p:spPr>
        <p:txBody>
          <a:bodyPr/>
          <a:lstStyle/>
          <a:p>
            <a:r>
              <a:rPr lang="en-US"/>
              <a:t>Click to edit Master title style</a:t>
            </a:r>
          </a:p>
        </p:txBody>
      </p:sp>
      <p:sp>
        <p:nvSpPr>
          <p:cNvPr id="3" name="Content Placeholder 2"/>
          <p:cNvSpPr>
            <a:spLocks noGrp="1"/>
          </p:cNvSpPr>
          <p:nvPr>
            <p:ph sz="quarter" idx="1"/>
          </p:nvPr>
        </p:nvSpPr>
        <p:spPr>
          <a:xfrm>
            <a:off x="2057400" y="2438400"/>
            <a:ext cx="3048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2438400"/>
            <a:ext cx="3048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57400" y="4381500"/>
            <a:ext cx="3048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257800" y="4381500"/>
            <a:ext cx="3048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1DD756-10EC-446C-8ADD-D9427FC67E1A}"/>
              </a:ext>
            </a:extLst>
          </p:cNvPr>
          <p:cNvSpPr>
            <a:spLocks noGrp="1" noChangeArrowheads="1"/>
          </p:cNvSpPr>
          <p:nvPr>
            <p:ph type="dt" sz="half" idx="10"/>
          </p:nvPr>
        </p:nvSpPr>
        <p:spPr>
          <a:xfrm>
            <a:off x="152400" y="1219200"/>
            <a:ext cx="1524000" cy="3810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8" name="Rectangle 5">
            <a:extLst>
              <a:ext uri="{FF2B5EF4-FFF2-40B4-BE49-F238E27FC236}">
                <a16:creationId xmlns:a16="http://schemas.microsoft.com/office/drawing/2014/main" id="{1FF5E278-B74A-4973-8299-3DA0EF595A5D}"/>
              </a:ext>
            </a:extLst>
          </p:cNvPr>
          <p:cNvSpPr>
            <a:spLocks noGrp="1" noChangeArrowheads="1"/>
          </p:cNvSpPr>
          <p:nvPr>
            <p:ph type="ftr" sz="quarter" idx="11"/>
          </p:nvPr>
        </p:nvSpPr>
        <p:spPr>
          <a:xfrm>
            <a:off x="2057400" y="6324600"/>
            <a:ext cx="3962400" cy="3810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9" name="Rectangle 6">
            <a:extLst>
              <a:ext uri="{FF2B5EF4-FFF2-40B4-BE49-F238E27FC236}">
                <a16:creationId xmlns:a16="http://schemas.microsoft.com/office/drawing/2014/main" id="{F61FFA79-EC28-4E36-A8CA-EC6A1C212246}"/>
              </a:ext>
            </a:extLst>
          </p:cNvPr>
          <p:cNvSpPr>
            <a:spLocks noGrp="1" noChangeArrowheads="1"/>
          </p:cNvSpPr>
          <p:nvPr>
            <p:ph type="sldNum" sz="quarter" idx="12"/>
          </p:nvPr>
        </p:nvSpPr>
        <p:spPr>
          <a:xfrm>
            <a:off x="6553200" y="6324600"/>
            <a:ext cx="1752600" cy="381000"/>
          </a:xfrm>
          <a:prstGeom prst="rect">
            <a:avLst/>
          </a:prstGeom>
        </p:spPr>
        <p:txBody>
          <a:bodyPr/>
          <a:lstStyle>
            <a:lvl1pPr eaLnBrk="1" fontAlgn="auto" hangingPunct="1">
              <a:spcBef>
                <a:spcPts val="0"/>
              </a:spcBef>
              <a:spcAft>
                <a:spcPts val="0"/>
              </a:spcAft>
              <a:defRPr>
                <a:latin typeface="+mn-lt"/>
              </a:defRPr>
            </a:lvl1pPr>
          </a:lstStyle>
          <a:p>
            <a:pPr>
              <a:defRPr/>
            </a:pPr>
            <a:fld id="{7005A6BE-A00A-405B-A874-E239E4928762}" type="slidenum">
              <a:rPr lang="en-US" altLang="en-US"/>
              <a:pPr>
                <a:defRPr/>
              </a:pPr>
              <a:t>‹nr.›</a:t>
            </a:fld>
            <a:endParaRPr lang="en-US" altLang="en-US"/>
          </a:p>
        </p:txBody>
      </p:sp>
    </p:spTree>
    <p:extLst>
      <p:ext uri="{BB962C8B-B14F-4D97-AF65-F5344CB8AC3E}">
        <p14:creationId xmlns:p14="http://schemas.microsoft.com/office/powerpoint/2010/main" val="29921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000">
                <a:latin typeface="Oranda BT" panose="020A0603030505030204" pitchFamily="18" charset="0"/>
              </a:defRPr>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AFA9E437-68E7-4188-98CD-63A47E2716DD}" type="datetimeFigureOut">
              <a:rPr lang="nl-NL" smtClean="0"/>
              <a:t>26-4-2021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B00AA42-7E76-4046-8C35-7802D7326F93}" type="slidenum">
              <a:rPr lang="nl-NL" smtClean="0"/>
              <a:t>‹nr.›</a:t>
            </a:fld>
            <a:endParaRPr lang="nl-NL"/>
          </a:p>
        </p:txBody>
      </p:sp>
    </p:spTree>
    <p:extLst>
      <p:ext uri="{BB962C8B-B14F-4D97-AF65-F5344CB8AC3E}">
        <p14:creationId xmlns:p14="http://schemas.microsoft.com/office/powerpoint/2010/main" val="1268286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AD2F-6B6F-4C49-9EB5-938A0377C03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99294BD-6059-4CB7-B976-8C4738809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1EC77FB-CB64-4105-AC16-BACE12BDDF96}"/>
              </a:ext>
            </a:extLst>
          </p:cNvPr>
          <p:cNvSpPr>
            <a:spLocks noGrp="1"/>
          </p:cNvSpPr>
          <p:nvPr>
            <p:ph type="dt" sz="half" idx="10"/>
          </p:nvPr>
        </p:nvSpPr>
        <p:spPr/>
        <p:txBody>
          <a:bodyPr/>
          <a:lstStyle/>
          <a:p>
            <a:fld id="{3419DB8B-FB89-4E87-8ED1-17C3C4872138}" type="datetimeFigureOut">
              <a:rPr lang="nl-NL" smtClean="0"/>
              <a:t>26-4-2021</a:t>
            </a:fld>
            <a:endParaRPr lang="nl-NL"/>
          </a:p>
        </p:txBody>
      </p:sp>
      <p:sp>
        <p:nvSpPr>
          <p:cNvPr id="5" name="Footer Placeholder 4">
            <a:extLst>
              <a:ext uri="{FF2B5EF4-FFF2-40B4-BE49-F238E27FC236}">
                <a16:creationId xmlns:a16="http://schemas.microsoft.com/office/drawing/2014/main" id="{9AE730FD-7A15-4FC0-B912-0F8967DFD49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57CBE1F-A9AC-4569-B5B4-C44A05B88EC4}"/>
              </a:ext>
            </a:extLst>
          </p:cNvPr>
          <p:cNvSpPr>
            <a:spLocks noGrp="1"/>
          </p:cNvSpPr>
          <p:nvPr>
            <p:ph type="sldNum" sz="quarter" idx="12"/>
          </p:nvPr>
        </p:nvSpPr>
        <p:spPr/>
        <p:txBody>
          <a:bodyPr/>
          <a:lstStyle/>
          <a:p>
            <a:fld id="{14C51BFD-3B3B-41DF-AE5E-F7C2BABCC1C4}" type="slidenum">
              <a:rPr lang="nl-NL" smtClean="0"/>
              <a:t>‹nr.›</a:t>
            </a:fld>
            <a:endParaRPr lang="nl-NL"/>
          </a:p>
        </p:txBody>
      </p:sp>
    </p:spTree>
    <p:extLst>
      <p:ext uri="{BB962C8B-B14F-4D97-AF65-F5344CB8AC3E}">
        <p14:creationId xmlns:p14="http://schemas.microsoft.com/office/powerpoint/2010/main" val="300661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78867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141299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et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78867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Tree>
    <p:extLst>
      <p:ext uri="{BB962C8B-B14F-4D97-AF65-F5344CB8AC3E}">
        <p14:creationId xmlns:p14="http://schemas.microsoft.com/office/powerpoint/2010/main" val="279114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et opsom. &amp; afbeeld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4730400" y="1825200"/>
            <a:ext cx="37854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
        <p:nvSpPr>
          <p:cNvPr id="8" name="Tijdelijke aanduiding voor inhoud 2">
            <a:extLst>
              <a:ext uri="{FF2B5EF4-FFF2-40B4-BE49-F238E27FC236}">
                <a16:creationId xmlns:a16="http://schemas.microsoft.com/office/drawing/2014/main" id="{DB07E152-0939-44B6-A2E3-8C1DB7A80DE9}"/>
              </a:ext>
            </a:extLst>
          </p:cNvPr>
          <p:cNvSpPr>
            <a:spLocks noGrp="1"/>
          </p:cNvSpPr>
          <p:nvPr>
            <p:ph idx="1"/>
          </p:nvPr>
        </p:nvSpPr>
        <p:spPr>
          <a:xfrm>
            <a:off x="628650" y="1825200"/>
            <a:ext cx="37854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74392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met afb. &amp; opsommin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629100" y="1825200"/>
            <a:ext cx="3785400" cy="4352400"/>
          </a:xfrm>
        </p:spPr>
        <p:txBody>
          <a:bodyPr>
            <a:normAutofit/>
          </a:bodyPr>
          <a:lstStyle>
            <a:lvl1pPr>
              <a:defRPr sz="2000"/>
            </a:lvl1pPr>
          </a:lstStyle>
          <a:p>
            <a:r>
              <a:rPr lang="nl-NL"/>
              <a:t>Klik op het pictogram als u een afbeelding wilt toevoegen</a:t>
            </a:r>
            <a:endParaRPr lang="nl-NL" dirty="0"/>
          </a:p>
        </p:txBody>
      </p:sp>
      <p:sp>
        <p:nvSpPr>
          <p:cNvPr id="7" name="Titel 1">
            <a:extLst>
              <a:ext uri="{FF2B5EF4-FFF2-40B4-BE49-F238E27FC236}">
                <a16:creationId xmlns:a16="http://schemas.microsoft.com/office/drawing/2014/main" id="{30BD4DBE-D1E9-4533-B91F-E0E266F968CA}"/>
              </a:ext>
            </a:extLst>
          </p:cNvPr>
          <p:cNvSpPr>
            <a:spLocks noGrp="1"/>
          </p:cNvSpPr>
          <p:nvPr>
            <p:ph type="title" hasCustomPrompt="1"/>
          </p:nvPr>
        </p:nvSpPr>
        <p:spPr>
          <a:xfrm>
            <a:off x="628650" y="365125"/>
            <a:ext cx="7886700" cy="1324800"/>
          </a:xfrm>
        </p:spPr>
        <p:txBody>
          <a:bodyPr>
            <a:normAutofit/>
          </a:bodyPr>
          <a:lstStyle>
            <a:lvl1pPr>
              <a:defRPr sz="4000">
                <a:latin typeface="Oranda BT" panose="020A0603030505030204" pitchFamily="18" charset="0"/>
              </a:defRPr>
            </a:lvl1pPr>
          </a:lstStyle>
          <a:p>
            <a:r>
              <a:rPr lang="nl-NL" dirty="0"/>
              <a:t>&lt;Titel&gt;</a:t>
            </a:r>
          </a:p>
        </p:txBody>
      </p:sp>
      <p:sp>
        <p:nvSpPr>
          <p:cNvPr id="8" name="Tijdelijke aanduiding voor inhoud 2">
            <a:extLst>
              <a:ext uri="{FF2B5EF4-FFF2-40B4-BE49-F238E27FC236}">
                <a16:creationId xmlns:a16="http://schemas.microsoft.com/office/drawing/2014/main" id="{DB07E152-0939-44B6-A2E3-8C1DB7A80DE9}"/>
              </a:ext>
            </a:extLst>
          </p:cNvPr>
          <p:cNvSpPr>
            <a:spLocks noGrp="1"/>
          </p:cNvSpPr>
          <p:nvPr>
            <p:ph idx="1"/>
          </p:nvPr>
        </p:nvSpPr>
        <p:spPr>
          <a:xfrm>
            <a:off x="4730400" y="1825200"/>
            <a:ext cx="3785400" cy="4352400"/>
          </a:xfrm>
        </p:spPr>
        <p:txBody>
          <a:bodyPr>
            <a:normAutofit/>
          </a:bodyPr>
          <a:lstStyle>
            <a:lvl1pPr>
              <a:defRPr sz="2000"/>
            </a:lvl1pPr>
            <a:lvl2pPr>
              <a:defRPr sz="2000"/>
            </a:lvl2pPr>
            <a:lvl3pPr>
              <a:defRPr sz="2000"/>
            </a:lvl3pPr>
            <a:lvl4pPr>
              <a:defRPr sz="2000"/>
            </a:lvl4pPr>
            <a:lvl5pPr>
              <a:defRPr sz="2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55078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maximaal 5 woorden">
    <p:spTree>
      <p:nvGrpSpPr>
        <p:cNvPr id="1" name=""/>
        <p:cNvGrpSpPr/>
        <p:nvPr/>
      </p:nvGrpSpPr>
      <p:grpSpPr>
        <a:xfrm>
          <a:off x="0" y="0"/>
          <a:ext cx="0" cy="0"/>
          <a:chOff x="0" y="0"/>
          <a:chExt cx="0" cy="0"/>
        </a:xfrm>
      </p:grpSpPr>
      <p:sp>
        <p:nvSpPr>
          <p:cNvPr id="9" name="Tijdelijke aanduiding voor afbeelding 10">
            <a:extLst>
              <a:ext uri="{FF2B5EF4-FFF2-40B4-BE49-F238E27FC236}">
                <a16:creationId xmlns:a16="http://schemas.microsoft.com/office/drawing/2014/main" id="{0BAB7672-6049-4CFD-B7A0-FBF2BA7ED728}"/>
              </a:ext>
            </a:extLst>
          </p:cNvPr>
          <p:cNvSpPr>
            <a:spLocks noGrp="1"/>
          </p:cNvSpPr>
          <p:nvPr>
            <p:ph type="pic" sz="quarter" idx="14"/>
          </p:nvPr>
        </p:nvSpPr>
        <p:spPr>
          <a:xfrm>
            <a:off x="0" y="0"/>
            <a:ext cx="9144000" cy="6858000"/>
          </a:xfrm>
        </p:spPr>
        <p:txBody>
          <a:bodyPr/>
          <a:lstStyle/>
          <a:p>
            <a:r>
              <a:rPr lang="nl-NL"/>
              <a:t>Klik op het pictogram als u een afbeelding wilt toevoegen</a:t>
            </a:r>
            <a:endParaRPr lang="nl-NL" dirty="0"/>
          </a:p>
        </p:txBody>
      </p:sp>
      <p:sp>
        <p:nvSpPr>
          <p:cNvPr id="4" name="Tijdelijke aanduiding voor datum 3">
            <a:extLst>
              <a:ext uri="{FF2B5EF4-FFF2-40B4-BE49-F238E27FC236}">
                <a16:creationId xmlns:a16="http://schemas.microsoft.com/office/drawing/2014/main" id="{6EA3D06A-9607-4F25-8CD9-9BF8F0190D47}"/>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4C34F178-ABDB-4C79-95D7-153C2A581D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743BF7-4030-4CEE-8584-4FDE9D8A3F38}"/>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3" name="Tijdelijke aanduiding voor tekst 2">
            <a:extLst>
              <a:ext uri="{FF2B5EF4-FFF2-40B4-BE49-F238E27FC236}">
                <a16:creationId xmlns:a16="http://schemas.microsoft.com/office/drawing/2014/main" id="{EA807667-C969-401F-9F1B-339C16FBA9CB}"/>
              </a:ext>
            </a:extLst>
          </p:cNvPr>
          <p:cNvSpPr>
            <a:spLocks noGrp="1"/>
          </p:cNvSpPr>
          <p:nvPr>
            <p:ph type="body" sz="quarter" idx="15"/>
          </p:nvPr>
        </p:nvSpPr>
        <p:spPr>
          <a:xfrm>
            <a:off x="628650" y="5502276"/>
            <a:ext cx="7886700" cy="728663"/>
          </a:xfrm>
        </p:spPr>
        <p:txBody>
          <a:bodyPr>
            <a:noAutofit/>
          </a:bodyPr>
          <a:lstStyle>
            <a:lvl1pPr>
              <a:defRPr sz="3600" b="0">
                <a:solidFill>
                  <a:srgbClr val="A50931"/>
                </a:solidFill>
              </a:defRPr>
            </a:lvl1pPr>
            <a:lvl2pPr>
              <a:defRPr sz="3600" b="0">
                <a:solidFill>
                  <a:srgbClr val="A50931"/>
                </a:solidFill>
              </a:defRPr>
            </a:lvl2pPr>
            <a:lvl3pPr>
              <a:defRPr sz="3600" b="0">
                <a:solidFill>
                  <a:srgbClr val="A50931"/>
                </a:solidFill>
              </a:defRPr>
            </a:lvl3pPr>
            <a:lvl4pPr>
              <a:defRPr sz="3600" b="0">
                <a:solidFill>
                  <a:srgbClr val="A50931"/>
                </a:solidFill>
              </a:defRPr>
            </a:lvl4pPr>
            <a:lvl5pPr>
              <a:defRPr sz="3600" b="0">
                <a:solidFill>
                  <a:srgbClr val="A5093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69132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elkom Onderwerp">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FD0E31C-684F-4F63-9003-DD693302E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5C3011D0-CBC3-4400-89CD-5DAF1BE968A3}"/>
              </a:ext>
            </a:extLst>
          </p:cNvPr>
          <p:cNvSpPr>
            <a:spLocks noGrp="1"/>
          </p:cNvSpPr>
          <p:nvPr>
            <p:ph type="ctrTitle" hasCustomPrompt="1"/>
          </p:nvPr>
        </p:nvSpPr>
        <p:spPr>
          <a:xfrm>
            <a:off x="1143000" y="1188000"/>
            <a:ext cx="6858000" cy="1728000"/>
          </a:xfrm>
        </p:spPr>
        <p:txBody>
          <a:bodyPr anchor="b"/>
          <a:lstStyle>
            <a:lvl1pPr algn="ctr">
              <a:spcAft>
                <a:spcPts val="0"/>
              </a:spcAft>
              <a:defRPr sz="3000" b="0" i="1" cap="none" baseline="0">
                <a:solidFill>
                  <a:schemeClr val="bg1"/>
                </a:solidFill>
                <a:latin typeface="Source Sans Pro" panose="020B0503030403020204" pitchFamily="34" charset="0"/>
              </a:defRPr>
            </a:lvl1pPr>
          </a:lstStyle>
          <a:p>
            <a:r>
              <a:rPr lang="nl-NL" dirty="0"/>
              <a:t>&lt;Welkom bij&gt;</a:t>
            </a:r>
          </a:p>
        </p:txBody>
      </p:sp>
      <p:sp>
        <p:nvSpPr>
          <p:cNvPr id="3" name="Ondertitel 2">
            <a:extLst>
              <a:ext uri="{FF2B5EF4-FFF2-40B4-BE49-F238E27FC236}">
                <a16:creationId xmlns:a16="http://schemas.microsoft.com/office/drawing/2014/main" id="{9AD462F5-4990-45CF-9E79-8E8AE6F8514A}"/>
              </a:ext>
            </a:extLst>
          </p:cNvPr>
          <p:cNvSpPr>
            <a:spLocks noGrp="1"/>
          </p:cNvSpPr>
          <p:nvPr>
            <p:ph type="subTitle" idx="1" hasCustomPrompt="1"/>
          </p:nvPr>
        </p:nvSpPr>
        <p:spPr>
          <a:xfrm>
            <a:off x="1143000" y="3186000"/>
            <a:ext cx="6858000" cy="2484000"/>
          </a:xfrm>
        </p:spPr>
        <p:txBody>
          <a:bodyPr anchor="t" anchorCtr="0">
            <a:normAutofit/>
          </a:bodyPr>
          <a:lstStyle>
            <a:lvl1pPr marL="0" indent="0" algn="ctr">
              <a:buNone/>
              <a:defRPr sz="3000" b="1" i="0" baseline="0">
                <a:solidFill>
                  <a:schemeClr val="bg1"/>
                </a:solidFill>
                <a:latin typeface="Oranda BT" panose="020A0603030505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&lt;Kopregel onderwerp&gt;</a:t>
            </a:r>
          </a:p>
        </p:txBody>
      </p:sp>
      <p:sp>
        <p:nvSpPr>
          <p:cNvPr id="4" name="Tijdelijke aanduiding voor datum 3">
            <a:extLst>
              <a:ext uri="{FF2B5EF4-FFF2-40B4-BE49-F238E27FC236}">
                <a16:creationId xmlns:a16="http://schemas.microsoft.com/office/drawing/2014/main" id="{29268E06-AD91-4DC5-9ECC-8E404E095189}"/>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EAADB93A-554D-45EA-8659-AB7B9016A2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E20BF7-365F-4846-A5F6-563F8E2E3BE6}"/>
              </a:ext>
            </a:extLst>
          </p:cNvPr>
          <p:cNvSpPr>
            <a:spLocks noGrp="1"/>
          </p:cNvSpPr>
          <p:nvPr>
            <p:ph type="sldNum" sz="quarter" idx="12"/>
          </p:nvPr>
        </p:nvSpPr>
        <p:spPr/>
        <p:txBody>
          <a:bodyPr/>
          <a:lstStyle/>
          <a:p>
            <a:fld id="{7B00AA42-7E76-4046-8C35-7802D7326F93}" type="slidenum">
              <a:rPr lang="nl-NL" smtClean="0"/>
              <a:t>‹nr.›</a:t>
            </a:fld>
            <a:endParaRPr lang="nl-NL"/>
          </a:p>
        </p:txBody>
      </p:sp>
    </p:spTree>
    <p:extLst>
      <p:ext uri="{BB962C8B-B14F-4D97-AF65-F5344CB8AC3E}">
        <p14:creationId xmlns:p14="http://schemas.microsoft.com/office/powerpoint/2010/main" val="335664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elkom Onderwerp Sprek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011D0-CBC3-4400-89CD-5DAF1BE968A3}"/>
              </a:ext>
            </a:extLst>
          </p:cNvPr>
          <p:cNvSpPr>
            <a:spLocks noGrp="1"/>
          </p:cNvSpPr>
          <p:nvPr>
            <p:ph type="ctrTitle" hasCustomPrompt="1"/>
          </p:nvPr>
        </p:nvSpPr>
        <p:spPr>
          <a:xfrm>
            <a:off x="1143000" y="1188000"/>
            <a:ext cx="6858000" cy="1728000"/>
          </a:xfrm>
        </p:spPr>
        <p:txBody>
          <a:bodyPr anchor="b"/>
          <a:lstStyle>
            <a:lvl1pPr algn="ctr">
              <a:spcAft>
                <a:spcPts val="0"/>
              </a:spcAft>
              <a:defRPr sz="3000" baseline="0">
                <a:latin typeface="Oranda BT" panose="020A0603030505030204" pitchFamily="18" charset="0"/>
              </a:defRPr>
            </a:lvl1pPr>
          </a:lstStyle>
          <a:p>
            <a:r>
              <a:rPr lang="nl-NL" dirty="0"/>
              <a:t>&lt;Kopregel onderwerp&gt;</a:t>
            </a:r>
          </a:p>
        </p:txBody>
      </p:sp>
      <p:sp>
        <p:nvSpPr>
          <p:cNvPr id="3" name="Ondertitel 2">
            <a:extLst>
              <a:ext uri="{FF2B5EF4-FFF2-40B4-BE49-F238E27FC236}">
                <a16:creationId xmlns:a16="http://schemas.microsoft.com/office/drawing/2014/main" id="{9AD462F5-4990-45CF-9E79-8E8AE6F8514A}"/>
              </a:ext>
            </a:extLst>
          </p:cNvPr>
          <p:cNvSpPr>
            <a:spLocks noGrp="1"/>
          </p:cNvSpPr>
          <p:nvPr>
            <p:ph type="subTitle" idx="1" hasCustomPrompt="1"/>
          </p:nvPr>
        </p:nvSpPr>
        <p:spPr>
          <a:xfrm>
            <a:off x="1143000" y="3276000"/>
            <a:ext cx="6858000" cy="684000"/>
          </a:xfrm>
        </p:spPr>
        <p:txBody>
          <a:bodyPr anchor="b" anchorCtr="0"/>
          <a:lstStyle>
            <a:lvl1pPr marL="0" indent="0" algn="ctr">
              <a:buNone/>
              <a:defRPr sz="1800">
                <a:solidFill>
                  <a:srgbClr val="A5093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&lt;Spreker&gt;</a:t>
            </a:r>
          </a:p>
        </p:txBody>
      </p:sp>
      <p:sp>
        <p:nvSpPr>
          <p:cNvPr id="4" name="Tijdelijke aanduiding voor datum 3">
            <a:extLst>
              <a:ext uri="{FF2B5EF4-FFF2-40B4-BE49-F238E27FC236}">
                <a16:creationId xmlns:a16="http://schemas.microsoft.com/office/drawing/2014/main" id="{29268E06-AD91-4DC5-9ECC-8E404E095189}"/>
              </a:ext>
            </a:extLst>
          </p:cNvPr>
          <p:cNvSpPr>
            <a:spLocks noGrp="1"/>
          </p:cNvSpPr>
          <p:nvPr>
            <p:ph type="dt" sz="half" idx="10"/>
          </p:nvPr>
        </p:nvSpPr>
        <p:spPr/>
        <p:txBody>
          <a:body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EAADB93A-554D-45EA-8659-AB7B9016A2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E20BF7-365F-4846-A5F6-563F8E2E3BE6}"/>
              </a:ext>
            </a:extLst>
          </p:cNvPr>
          <p:cNvSpPr>
            <a:spLocks noGrp="1"/>
          </p:cNvSpPr>
          <p:nvPr>
            <p:ph type="sldNum" sz="quarter" idx="12"/>
          </p:nvPr>
        </p:nvSpPr>
        <p:spPr/>
        <p:txBody>
          <a:bodyPr/>
          <a:lstStyle/>
          <a:p>
            <a:fld id="{7B00AA42-7E76-4046-8C35-7802D7326F93}" type="slidenum">
              <a:rPr lang="nl-NL" smtClean="0"/>
              <a:t>‹nr.›</a:t>
            </a:fld>
            <a:endParaRPr lang="nl-NL"/>
          </a:p>
        </p:txBody>
      </p:sp>
      <p:sp>
        <p:nvSpPr>
          <p:cNvPr id="8" name="Tijdelijke aanduiding voor tekst 7">
            <a:extLst>
              <a:ext uri="{FF2B5EF4-FFF2-40B4-BE49-F238E27FC236}">
                <a16:creationId xmlns:a16="http://schemas.microsoft.com/office/drawing/2014/main" id="{02B0F551-592D-499E-B80B-6CCBD29FCE0F}"/>
              </a:ext>
            </a:extLst>
          </p:cNvPr>
          <p:cNvSpPr>
            <a:spLocks noGrp="1"/>
          </p:cNvSpPr>
          <p:nvPr>
            <p:ph type="body" sz="quarter" idx="13" hasCustomPrompt="1"/>
          </p:nvPr>
        </p:nvSpPr>
        <p:spPr>
          <a:xfrm>
            <a:off x="1143000" y="4320000"/>
            <a:ext cx="6858000" cy="576000"/>
          </a:xfrm>
        </p:spPr>
        <p:txBody>
          <a:bodyPr anchor="b" anchorCtr="0"/>
          <a:lstStyle>
            <a:lvl1pPr marL="0" indent="0" algn="ctr">
              <a:buNone/>
              <a:defRPr/>
            </a:lvl1pPr>
          </a:lstStyle>
          <a:p>
            <a:pPr lvl="0"/>
            <a:r>
              <a:rPr lang="nl-NL" dirty="0"/>
              <a:t>&lt;Datum&gt;</a:t>
            </a:r>
          </a:p>
        </p:txBody>
      </p:sp>
      <p:sp>
        <p:nvSpPr>
          <p:cNvPr id="10" name="Tijdelijke aanduiding voor tekst 9">
            <a:extLst>
              <a:ext uri="{FF2B5EF4-FFF2-40B4-BE49-F238E27FC236}">
                <a16:creationId xmlns:a16="http://schemas.microsoft.com/office/drawing/2014/main" id="{5BA1CCC0-57F9-4F25-AB8A-4D3C9CC20C1F}"/>
              </a:ext>
            </a:extLst>
          </p:cNvPr>
          <p:cNvSpPr>
            <a:spLocks noGrp="1"/>
          </p:cNvSpPr>
          <p:nvPr>
            <p:ph type="body" sz="quarter" idx="14" hasCustomPrompt="1"/>
          </p:nvPr>
        </p:nvSpPr>
        <p:spPr>
          <a:xfrm>
            <a:off x="1143000" y="5076000"/>
            <a:ext cx="6858000" cy="594000"/>
          </a:xfrm>
        </p:spPr>
        <p:txBody>
          <a:bodyPr anchor="b" anchorCtr="0"/>
          <a:lstStyle>
            <a:lvl1pPr marL="0" indent="0" algn="ctr">
              <a:buNone/>
              <a:defRPr/>
            </a:lvl1pPr>
          </a:lstStyle>
          <a:p>
            <a:pPr lvl="0"/>
            <a:r>
              <a:rPr lang="nl-NL" dirty="0"/>
              <a:t>&lt;Locatie&gt;</a:t>
            </a:r>
          </a:p>
        </p:txBody>
      </p:sp>
    </p:spTree>
    <p:extLst>
      <p:ext uri="{BB962C8B-B14F-4D97-AF65-F5344CB8AC3E}">
        <p14:creationId xmlns:p14="http://schemas.microsoft.com/office/powerpoint/2010/main" val="12131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A310B41-216F-42D4-8260-96B1466F4A37}"/>
              </a:ext>
            </a:extLst>
          </p:cNvPr>
          <p:cNvSpPr>
            <a:spLocks noGrp="1"/>
          </p:cNvSpPr>
          <p:nvPr>
            <p:ph type="title"/>
          </p:nvPr>
        </p:nvSpPr>
        <p:spPr>
          <a:xfrm>
            <a:off x="628650" y="363600"/>
            <a:ext cx="7886700" cy="13248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a:extLst>
              <a:ext uri="{FF2B5EF4-FFF2-40B4-BE49-F238E27FC236}">
                <a16:creationId xmlns:a16="http://schemas.microsoft.com/office/drawing/2014/main" id="{99BE8EC6-81F5-4026-A5FB-DAFD4FAD3195}"/>
              </a:ext>
            </a:extLst>
          </p:cNvPr>
          <p:cNvSpPr>
            <a:spLocks noGrp="1"/>
          </p:cNvSpPr>
          <p:nvPr>
            <p:ph type="body" idx="1"/>
          </p:nvPr>
        </p:nvSpPr>
        <p:spPr>
          <a:xfrm>
            <a:off x="628650" y="1825200"/>
            <a:ext cx="7886700" cy="4352400"/>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17EC651-EB04-4183-BCF7-8F0DB3D1EA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7F4B255E-26C9-4495-A430-F808FFDAEAC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9F9C50B-6D48-4F01-BF06-CA596A9D34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00AA42-7E76-4046-8C35-7802D7326F93}" type="slidenum">
              <a:rPr lang="nl-NL" smtClean="0"/>
              <a:t>‹nr.›</a:t>
            </a:fld>
            <a:endParaRPr lang="nl-NL"/>
          </a:p>
        </p:txBody>
      </p:sp>
      <p:pic>
        <p:nvPicPr>
          <p:cNvPr id="8" name="Afbeelding 7">
            <a:extLst>
              <a:ext uri="{FF2B5EF4-FFF2-40B4-BE49-F238E27FC236}">
                <a16:creationId xmlns:a16="http://schemas.microsoft.com/office/drawing/2014/main" id="{76127F5C-1477-4DE8-B202-BC3D882819B7}"/>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 y="6498000"/>
            <a:ext cx="9153000" cy="360000"/>
          </a:xfrm>
          <a:prstGeom prst="rect">
            <a:avLst/>
          </a:prstGeom>
        </p:spPr>
      </p:pic>
    </p:spTree>
    <p:extLst>
      <p:ext uri="{BB962C8B-B14F-4D97-AF65-F5344CB8AC3E}">
        <p14:creationId xmlns:p14="http://schemas.microsoft.com/office/powerpoint/2010/main" val="1474232584"/>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61" r:id="rId3"/>
    <p:sldLayoutId id="2147483662" r:id="rId4"/>
    <p:sldLayoutId id="2147483666" r:id="rId5"/>
    <p:sldLayoutId id="2147483667" r:id="rId6"/>
    <p:sldLayoutId id="2147483668" r:id="rId7"/>
    <p:sldLayoutId id="2147483670" r:id="rId8"/>
    <p:sldLayoutId id="2147483671" r:id="rId9"/>
  </p:sldLayoutIdLst>
  <p:txStyles>
    <p:title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A310B41-216F-42D4-8260-96B1466F4A37}"/>
              </a:ext>
            </a:extLst>
          </p:cNvPr>
          <p:cNvSpPr>
            <a:spLocks noGrp="1"/>
          </p:cNvSpPr>
          <p:nvPr>
            <p:ph type="title"/>
          </p:nvPr>
        </p:nvSpPr>
        <p:spPr>
          <a:xfrm>
            <a:off x="628650" y="363600"/>
            <a:ext cx="7886700" cy="13248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a:extLst>
              <a:ext uri="{FF2B5EF4-FFF2-40B4-BE49-F238E27FC236}">
                <a16:creationId xmlns:a16="http://schemas.microsoft.com/office/drawing/2014/main" id="{99BE8EC6-81F5-4026-A5FB-DAFD4FAD3195}"/>
              </a:ext>
            </a:extLst>
          </p:cNvPr>
          <p:cNvSpPr>
            <a:spLocks noGrp="1"/>
          </p:cNvSpPr>
          <p:nvPr>
            <p:ph type="body" idx="1"/>
          </p:nvPr>
        </p:nvSpPr>
        <p:spPr>
          <a:xfrm>
            <a:off x="628650" y="1825200"/>
            <a:ext cx="7886700" cy="4352400"/>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17EC651-EB04-4183-BCF7-8F0DB3D1EA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A9E437-68E7-4188-98CD-63A47E2716DD}" type="datetimeFigureOut">
              <a:rPr lang="nl-NL" smtClean="0"/>
              <a:t>26-4-2021</a:t>
            </a:fld>
            <a:endParaRPr lang="nl-NL"/>
          </a:p>
        </p:txBody>
      </p:sp>
      <p:sp>
        <p:nvSpPr>
          <p:cNvPr id="5" name="Tijdelijke aanduiding voor voettekst 4">
            <a:extLst>
              <a:ext uri="{FF2B5EF4-FFF2-40B4-BE49-F238E27FC236}">
                <a16:creationId xmlns:a16="http://schemas.microsoft.com/office/drawing/2014/main" id="{7F4B255E-26C9-4495-A430-F808FFDAEAC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9F9C50B-6D48-4F01-BF06-CA596A9D34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00AA42-7E76-4046-8C35-7802D7326F93}" type="slidenum">
              <a:rPr lang="nl-NL" smtClean="0"/>
              <a:t>‹nr.›</a:t>
            </a:fld>
            <a:endParaRPr lang="nl-NL"/>
          </a:p>
        </p:txBody>
      </p:sp>
      <p:pic>
        <p:nvPicPr>
          <p:cNvPr id="8" name="Afbeelding 7">
            <a:extLst>
              <a:ext uri="{FF2B5EF4-FFF2-40B4-BE49-F238E27FC236}">
                <a16:creationId xmlns:a16="http://schemas.microsoft.com/office/drawing/2014/main" id="{76127F5C-1477-4DE8-B202-BC3D882819B7}"/>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1" y="6498000"/>
            <a:ext cx="9153000" cy="360000"/>
          </a:xfrm>
          <a:prstGeom prst="rect">
            <a:avLst/>
          </a:prstGeom>
        </p:spPr>
      </p:pic>
    </p:spTree>
    <p:extLst>
      <p:ext uri="{BB962C8B-B14F-4D97-AF65-F5344CB8AC3E}">
        <p14:creationId xmlns:p14="http://schemas.microsoft.com/office/powerpoint/2010/main" val="4197798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A50931"/>
        </a:buClr>
        <a:buFont typeface="Wingdings" panose="05000000000000000000" pitchFamily="2" charset="2"/>
        <a:buChar char="§"/>
        <a:defRPr sz="2000" kern="1200">
          <a:solidFill>
            <a:schemeClr val="tx1"/>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0.xml"/><Relationship Id="rId5" Type="http://schemas.openxmlformats.org/officeDocument/2006/relationships/hyperlink" Target="https://www.mdpi.com/2413-4155/2/1/5?fbclid=IwAR35AL733V-Hqo8_L7i1Ub6BMIuBv2oOXHStCQD6z07cUBnj3vJ9HFvn6Jk"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C5254-CABB-42F8-8802-D4F50980C747}"/>
              </a:ext>
            </a:extLst>
          </p:cNvPr>
          <p:cNvSpPr>
            <a:spLocks noGrp="1"/>
          </p:cNvSpPr>
          <p:nvPr>
            <p:ph type="ctrTitle"/>
          </p:nvPr>
        </p:nvSpPr>
        <p:spPr/>
        <p:txBody>
          <a:bodyPr>
            <a:normAutofit fontScale="90000"/>
          </a:bodyPr>
          <a:lstStyle/>
          <a:p>
            <a:r>
              <a:rPr lang="nl-NL" b="1" dirty="0"/>
              <a:t>Milieutechnisch en hydraulisch monitorings- onderzoek naar beheer en onderhoud voor het optimaal functioneren van de wadi’s van Nijmegen in de toekomst </a:t>
            </a:r>
            <a:endParaRPr lang="nl-NL" dirty="0"/>
          </a:p>
        </p:txBody>
      </p:sp>
      <p:sp>
        <p:nvSpPr>
          <p:cNvPr id="3" name="Ondertitel 2">
            <a:extLst>
              <a:ext uri="{FF2B5EF4-FFF2-40B4-BE49-F238E27FC236}">
                <a16:creationId xmlns:a16="http://schemas.microsoft.com/office/drawing/2014/main" id="{AB89528B-349B-4C70-8F98-15DA82D51702}"/>
              </a:ext>
            </a:extLst>
          </p:cNvPr>
          <p:cNvSpPr>
            <a:spLocks noGrp="1"/>
          </p:cNvSpPr>
          <p:nvPr>
            <p:ph type="subTitle" idx="1"/>
          </p:nvPr>
        </p:nvSpPr>
        <p:spPr/>
        <p:txBody>
          <a:bodyPr/>
          <a:lstStyle/>
          <a:p>
            <a:r>
              <a:rPr lang="nl-NL" dirty="0"/>
              <a:t>Of in het kort:</a:t>
            </a:r>
          </a:p>
          <a:p>
            <a:endParaRPr lang="nl-NL" dirty="0"/>
          </a:p>
          <a:p>
            <a:r>
              <a:rPr lang="nl-NL" dirty="0"/>
              <a:t>Wadi’s  monitoringsprogramma Nijmegen</a:t>
            </a:r>
          </a:p>
        </p:txBody>
      </p:sp>
    </p:spTree>
    <p:extLst>
      <p:ext uri="{BB962C8B-B14F-4D97-AF65-F5344CB8AC3E}">
        <p14:creationId xmlns:p14="http://schemas.microsoft.com/office/powerpoint/2010/main" val="407699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factoren zijn van invloed op de wadi (</a:t>
            </a:r>
            <a:r>
              <a:rPr lang="nl-NL" dirty="0" err="1"/>
              <a:t>menti</a:t>
            </a:r>
            <a:r>
              <a:rPr lang="nl-NL" dirty="0"/>
              <a:t>)? </a:t>
            </a:r>
          </a:p>
        </p:txBody>
      </p:sp>
    </p:spTree>
    <p:extLst>
      <p:ext uri="{BB962C8B-B14F-4D97-AF65-F5344CB8AC3E}">
        <p14:creationId xmlns:p14="http://schemas.microsoft.com/office/powerpoint/2010/main" val="416420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07645" y="600553"/>
            <a:ext cx="8820150" cy="5829300"/>
          </a:xfrm>
          <a:prstGeom prst="rect">
            <a:avLst/>
          </a:prstGeom>
        </p:spPr>
      </p:pic>
      <p:sp>
        <p:nvSpPr>
          <p:cNvPr id="3" name="Titel 2"/>
          <p:cNvSpPr>
            <a:spLocks noGrp="1"/>
          </p:cNvSpPr>
          <p:nvPr>
            <p:ph type="title"/>
          </p:nvPr>
        </p:nvSpPr>
        <p:spPr>
          <a:xfrm>
            <a:off x="533900" y="-248485"/>
            <a:ext cx="7886700" cy="1324800"/>
          </a:xfrm>
        </p:spPr>
        <p:txBody>
          <a:bodyPr/>
          <a:lstStyle/>
          <a:p>
            <a:r>
              <a:rPr lang="nl-NL" dirty="0"/>
              <a:t>De wadi en factoren van invloed</a:t>
            </a:r>
          </a:p>
        </p:txBody>
      </p:sp>
      <p:sp>
        <p:nvSpPr>
          <p:cNvPr id="7" name="Tekstvak 6"/>
          <p:cNvSpPr txBox="1"/>
          <p:nvPr/>
        </p:nvSpPr>
        <p:spPr>
          <a:xfrm>
            <a:off x="2490536" y="736551"/>
            <a:ext cx="3188369" cy="369332"/>
          </a:xfrm>
          <a:prstGeom prst="rect">
            <a:avLst/>
          </a:prstGeom>
          <a:noFill/>
        </p:spPr>
        <p:txBody>
          <a:bodyPr wrap="square" rtlCol="0">
            <a:spAutoFit/>
          </a:bodyPr>
          <a:lstStyle/>
          <a:p>
            <a:r>
              <a:rPr lang="nl-NL" dirty="0"/>
              <a:t>Temperatuur, vocht, regen</a:t>
            </a:r>
          </a:p>
        </p:txBody>
      </p:sp>
      <p:sp>
        <p:nvSpPr>
          <p:cNvPr id="8" name="Tekstvak 7"/>
          <p:cNvSpPr txBox="1"/>
          <p:nvPr/>
        </p:nvSpPr>
        <p:spPr>
          <a:xfrm>
            <a:off x="5871410" y="2298032"/>
            <a:ext cx="2261937" cy="369332"/>
          </a:xfrm>
          <a:prstGeom prst="rect">
            <a:avLst/>
          </a:prstGeom>
          <a:noFill/>
        </p:spPr>
        <p:txBody>
          <a:bodyPr wrap="square" rtlCol="0">
            <a:spAutoFit/>
          </a:bodyPr>
          <a:lstStyle/>
          <a:p>
            <a:r>
              <a:rPr lang="nl-NL" dirty="0"/>
              <a:t>Beheer en onderhoud</a:t>
            </a:r>
          </a:p>
        </p:txBody>
      </p:sp>
      <p:sp>
        <p:nvSpPr>
          <p:cNvPr id="9" name="Tekstvak 8"/>
          <p:cNvSpPr txBox="1"/>
          <p:nvPr/>
        </p:nvSpPr>
        <p:spPr>
          <a:xfrm>
            <a:off x="2803357" y="2298032"/>
            <a:ext cx="2779296" cy="369332"/>
          </a:xfrm>
          <a:prstGeom prst="rect">
            <a:avLst/>
          </a:prstGeom>
          <a:noFill/>
        </p:spPr>
        <p:txBody>
          <a:bodyPr wrap="square" rtlCol="0">
            <a:spAutoFit/>
          </a:bodyPr>
          <a:lstStyle/>
          <a:p>
            <a:r>
              <a:rPr lang="nl-NL" dirty="0"/>
              <a:t>Gebruik van de wadi</a:t>
            </a:r>
          </a:p>
        </p:txBody>
      </p:sp>
      <p:sp>
        <p:nvSpPr>
          <p:cNvPr id="10" name="Tekstvak 9"/>
          <p:cNvSpPr txBox="1"/>
          <p:nvPr/>
        </p:nvSpPr>
        <p:spPr>
          <a:xfrm>
            <a:off x="409073" y="2651686"/>
            <a:ext cx="1347537" cy="369332"/>
          </a:xfrm>
          <a:prstGeom prst="rect">
            <a:avLst/>
          </a:prstGeom>
          <a:noFill/>
        </p:spPr>
        <p:txBody>
          <a:bodyPr wrap="square" rtlCol="0">
            <a:spAutoFit/>
          </a:bodyPr>
          <a:lstStyle/>
          <a:p>
            <a:r>
              <a:rPr lang="nl-NL" dirty="0"/>
              <a:t>Straatwater</a:t>
            </a:r>
          </a:p>
        </p:txBody>
      </p:sp>
      <p:sp>
        <p:nvSpPr>
          <p:cNvPr id="11" name="Tekstvak 10"/>
          <p:cNvSpPr txBox="1"/>
          <p:nvPr/>
        </p:nvSpPr>
        <p:spPr>
          <a:xfrm>
            <a:off x="6364705" y="3574144"/>
            <a:ext cx="2418347" cy="369332"/>
          </a:xfrm>
          <a:prstGeom prst="rect">
            <a:avLst/>
          </a:prstGeom>
          <a:noFill/>
        </p:spPr>
        <p:txBody>
          <a:bodyPr wrap="square" rtlCol="0">
            <a:spAutoFit/>
          </a:bodyPr>
          <a:lstStyle/>
          <a:p>
            <a:r>
              <a:rPr lang="nl-NL" dirty="0"/>
              <a:t>Ondergrondse aanvoer</a:t>
            </a:r>
          </a:p>
        </p:txBody>
      </p:sp>
      <p:sp>
        <p:nvSpPr>
          <p:cNvPr id="12" name="Tekstvak 11"/>
          <p:cNvSpPr txBox="1"/>
          <p:nvPr/>
        </p:nvSpPr>
        <p:spPr>
          <a:xfrm>
            <a:off x="299345" y="5522494"/>
            <a:ext cx="1382686" cy="369332"/>
          </a:xfrm>
          <a:prstGeom prst="rect">
            <a:avLst/>
          </a:prstGeom>
          <a:noFill/>
        </p:spPr>
        <p:txBody>
          <a:bodyPr wrap="none" rtlCol="0">
            <a:spAutoFit/>
          </a:bodyPr>
          <a:lstStyle/>
          <a:p>
            <a:r>
              <a:rPr lang="nl-NL" dirty="0"/>
              <a:t>Bodemfauna</a:t>
            </a:r>
          </a:p>
        </p:txBody>
      </p:sp>
      <p:sp>
        <p:nvSpPr>
          <p:cNvPr id="13" name="Tekstvak 12"/>
          <p:cNvSpPr txBox="1"/>
          <p:nvPr/>
        </p:nvSpPr>
        <p:spPr>
          <a:xfrm>
            <a:off x="4800552" y="5153162"/>
            <a:ext cx="1191127" cy="369332"/>
          </a:xfrm>
          <a:prstGeom prst="rect">
            <a:avLst/>
          </a:prstGeom>
          <a:noFill/>
        </p:spPr>
        <p:txBody>
          <a:bodyPr wrap="square" rtlCol="0">
            <a:spAutoFit/>
          </a:bodyPr>
          <a:lstStyle/>
          <a:p>
            <a:r>
              <a:rPr lang="nl-NL" dirty="0"/>
              <a:t>Wortels</a:t>
            </a:r>
          </a:p>
        </p:txBody>
      </p:sp>
      <p:sp>
        <p:nvSpPr>
          <p:cNvPr id="14" name="Tekstvak 13"/>
          <p:cNvSpPr txBox="1"/>
          <p:nvPr/>
        </p:nvSpPr>
        <p:spPr>
          <a:xfrm>
            <a:off x="7257185" y="6020199"/>
            <a:ext cx="1525867" cy="369332"/>
          </a:xfrm>
          <a:prstGeom prst="rect">
            <a:avLst/>
          </a:prstGeom>
          <a:noFill/>
        </p:spPr>
        <p:txBody>
          <a:bodyPr wrap="none" rtlCol="0">
            <a:spAutoFit/>
          </a:bodyPr>
          <a:lstStyle/>
          <a:p>
            <a:r>
              <a:rPr lang="nl-NL" dirty="0"/>
              <a:t>Opname plant</a:t>
            </a:r>
          </a:p>
        </p:txBody>
      </p:sp>
      <p:sp>
        <p:nvSpPr>
          <p:cNvPr id="15" name="Tekstvak 14"/>
          <p:cNvSpPr txBox="1"/>
          <p:nvPr/>
        </p:nvSpPr>
        <p:spPr>
          <a:xfrm>
            <a:off x="3327847" y="4033587"/>
            <a:ext cx="1111010" cy="307777"/>
          </a:xfrm>
          <a:prstGeom prst="rect">
            <a:avLst/>
          </a:prstGeom>
          <a:noFill/>
        </p:spPr>
        <p:txBody>
          <a:bodyPr wrap="none" rtlCol="0">
            <a:spAutoFit/>
          </a:bodyPr>
          <a:lstStyle/>
          <a:p>
            <a:r>
              <a:rPr lang="nl-NL" sz="1400" dirty="0"/>
              <a:t>Actieve zone</a:t>
            </a:r>
          </a:p>
        </p:txBody>
      </p:sp>
      <p:sp>
        <p:nvSpPr>
          <p:cNvPr id="16" name="Tekstvak 15"/>
          <p:cNvSpPr txBox="1"/>
          <p:nvPr/>
        </p:nvSpPr>
        <p:spPr>
          <a:xfrm>
            <a:off x="2490536" y="5999125"/>
            <a:ext cx="688073" cy="369332"/>
          </a:xfrm>
          <a:prstGeom prst="rect">
            <a:avLst/>
          </a:prstGeom>
          <a:noFill/>
        </p:spPr>
        <p:txBody>
          <a:bodyPr wrap="none" rtlCol="0">
            <a:spAutoFit/>
          </a:bodyPr>
          <a:lstStyle/>
          <a:p>
            <a:r>
              <a:rPr lang="nl-NL" dirty="0"/>
              <a:t>Drain</a:t>
            </a:r>
          </a:p>
        </p:txBody>
      </p:sp>
      <p:sp>
        <p:nvSpPr>
          <p:cNvPr id="2" name="Tijdelijke aanduiding voor inhoud 1"/>
          <p:cNvSpPr>
            <a:spLocks noGrp="1"/>
          </p:cNvSpPr>
          <p:nvPr>
            <p:ph idx="1"/>
          </p:nvPr>
        </p:nvSpPr>
        <p:spPr>
          <a:xfrm>
            <a:off x="153743" y="5978051"/>
            <a:ext cx="2150645" cy="411480"/>
          </a:xfrm>
        </p:spPr>
        <p:txBody>
          <a:bodyPr>
            <a:normAutofit/>
          </a:bodyPr>
          <a:lstStyle/>
          <a:p>
            <a:r>
              <a:rPr lang="nl-NL" sz="1800" dirty="0"/>
              <a:t>Micro-organismen</a:t>
            </a:r>
          </a:p>
        </p:txBody>
      </p:sp>
    </p:spTree>
    <p:extLst>
      <p:ext uri="{BB962C8B-B14F-4D97-AF65-F5344CB8AC3E}">
        <p14:creationId xmlns:p14="http://schemas.microsoft.com/office/powerpoint/2010/main" val="380052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Welke factoren zijn van invloed op de metaalconcentraties in de wadi bodem (</a:t>
            </a:r>
            <a:r>
              <a:rPr lang="nl-NL" dirty="0" err="1"/>
              <a:t>menti</a:t>
            </a:r>
            <a:r>
              <a:rPr lang="nl-NL" dirty="0"/>
              <a:t>)? </a:t>
            </a:r>
          </a:p>
        </p:txBody>
      </p:sp>
    </p:spTree>
    <p:extLst>
      <p:ext uri="{BB962C8B-B14F-4D97-AF65-F5344CB8AC3E}">
        <p14:creationId xmlns:p14="http://schemas.microsoft.com/office/powerpoint/2010/main" val="177108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45001"/>
            <a:ext cx="7886700" cy="1017144"/>
          </a:xfrm>
        </p:spPr>
        <p:txBody>
          <a:bodyPr>
            <a:normAutofit/>
          </a:bodyPr>
          <a:lstStyle/>
          <a:p>
            <a:r>
              <a:rPr lang="nl-NL" sz="2400" dirty="0"/>
              <a:t>Factoren vracht metalen naar wadi (</a:t>
            </a:r>
            <a:r>
              <a:rPr lang="nl-NL" sz="2400" dirty="0" err="1"/>
              <a:t>menti</a:t>
            </a:r>
            <a:r>
              <a:rPr lang="nl-NL" sz="2400" dirty="0"/>
              <a:t>)</a:t>
            </a:r>
          </a:p>
        </p:txBody>
      </p:sp>
      <p:sp>
        <p:nvSpPr>
          <p:cNvPr id="3" name="Tekstvak 2"/>
          <p:cNvSpPr txBox="1"/>
          <p:nvPr/>
        </p:nvSpPr>
        <p:spPr>
          <a:xfrm>
            <a:off x="628650" y="692172"/>
            <a:ext cx="7068312" cy="2031325"/>
          </a:xfrm>
          <a:prstGeom prst="rect">
            <a:avLst/>
          </a:prstGeom>
          <a:noFill/>
        </p:spPr>
        <p:txBody>
          <a:bodyPr wrap="square" rtlCol="0">
            <a:spAutoFit/>
          </a:bodyPr>
          <a:lstStyle/>
          <a:p>
            <a:r>
              <a:rPr lang="nl-NL" dirty="0"/>
              <a:t>Achtergrondconcentratie van het regenwater</a:t>
            </a:r>
          </a:p>
          <a:p>
            <a:r>
              <a:rPr lang="nl-NL" dirty="0"/>
              <a:t>Zuurgraad (pH) van het regenwater</a:t>
            </a:r>
          </a:p>
          <a:p>
            <a:r>
              <a:rPr lang="nl-NL" dirty="0"/>
              <a:t>Doorlatendheid van de weg</a:t>
            </a:r>
          </a:p>
          <a:p>
            <a:r>
              <a:rPr lang="nl-NL" dirty="0"/>
              <a:t>Het materiaal van het oppervlak (daken en goten vooral)</a:t>
            </a:r>
          </a:p>
          <a:p>
            <a:r>
              <a:rPr lang="nl-NL" dirty="0"/>
              <a:t>Temperatuur van het dakoppervlak (isoleren is beter!!)</a:t>
            </a:r>
          </a:p>
          <a:p>
            <a:r>
              <a:rPr lang="nl-NL" dirty="0"/>
              <a:t>Helling van het oppervlak</a:t>
            </a:r>
          </a:p>
          <a:p>
            <a:r>
              <a:rPr lang="nl-NL" dirty="0"/>
              <a:t>De hoeveelheid neerslag</a:t>
            </a:r>
          </a:p>
        </p:txBody>
      </p:sp>
      <p:sp>
        <p:nvSpPr>
          <p:cNvPr id="4" name="Titel 1"/>
          <p:cNvSpPr txBox="1">
            <a:spLocks/>
          </p:cNvSpPr>
          <p:nvPr/>
        </p:nvSpPr>
        <p:spPr>
          <a:xfrm>
            <a:off x="628650" y="2707529"/>
            <a:ext cx="7886700" cy="7531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sz="2400" dirty="0"/>
              <a:t>Factoren bodem (</a:t>
            </a:r>
            <a:r>
              <a:rPr lang="nl-NL" sz="2400" dirty="0" err="1"/>
              <a:t>menti</a:t>
            </a:r>
            <a:r>
              <a:rPr lang="nl-NL" sz="2400" dirty="0"/>
              <a:t>)</a:t>
            </a:r>
          </a:p>
        </p:txBody>
      </p:sp>
      <p:sp>
        <p:nvSpPr>
          <p:cNvPr id="5" name="Tekstvak 4"/>
          <p:cNvSpPr txBox="1"/>
          <p:nvPr/>
        </p:nvSpPr>
        <p:spPr>
          <a:xfrm>
            <a:off x="628650" y="3371088"/>
            <a:ext cx="7068312" cy="3139321"/>
          </a:xfrm>
          <a:prstGeom prst="rect">
            <a:avLst/>
          </a:prstGeom>
          <a:noFill/>
        </p:spPr>
        <p:txBody>
          <a:bodyPr wrap="square" rtlCol="0">
            <a:spAutoFit/>
          </a:bodyPr>
          <a:lstStyle/>
          <a:p>
            <a:r>
              <a:rPr lang="nl-NL" dirty="0" err="1"/>
              <a:t>Advectie</a:t>
            </a:r>
            <a:endParaRPr lang="nl-NL" dirty="0"/>
          </a:p>
          <a:p>
            <a:r>
              <a:rPr lang="nl-NL" dirty="0"/>
              <a:t>Dispersie</a:t>
            </a:r>
          </a:p>
          <a:p>
            <a:r>
              <a:rPr lang="nl-NL" dirty="0"/>
              <a:t>Ad/desorptie</a:t>
            </a:r>
          </a:p>
          <a:p>
            <a:r>
              <a:rPr lang="nl-NL" dirty="0"/>
              <a:t>Kation uitwisseling capaciteit</a:t>
            </a:r>
          </a:p>
          <a:p>
            <a:r>
              <a:rPr lang="nl-NL" dirty="0"/>
              <a:t>Zuurgraad (pH)</a:t>
            </a:r>
          </a:p>
          <a:p>
            <a:r>
              <a:rPr lang="nl-NL" dirty="0"/>
              <a:t>Verblijftijd</a:t>
            </a:r>
          </a:p>
          <a:p>
            <a:r>
              <a:rPr lang="nl-NL" dirty="0"/>
              <a:t>Organisch materiaal bodem</a:t>
            </a:r>
          </a:p>
          <a:p>
            <a:r>
              <a:rPr lang="nl-NL" dirty="0"/>
              <a:t>Opgelost organisch materiaal</a:t>
            </a:r>
          </a:p>
          <a:p>
            <a:r>
              <a:rPr lang="nl-NL" dirty="0"/>
              <a:t>Planten/</a:t>
            </a:r>
            <a:r>
              <a:rPr lang="nl-NL" dirty="0" err="1"/>
              <a:t>beworteling</a:t>
            </a:r>
            <a:endParaRPr lang="nl-NL" dirty="0"/>
          </a:p>
          <a:p>
            <a:r>
              <a:rPr lang="nl-NL" dirty="0"/>
              <a:t>Micro-organismen</a:t>
            </a:r>
          </a:p>
          <a:p>
            <a:r>
              <a:rPr lang="nl-NL" dirty="0"/>
              <a:t>Redoxpotentialen</a:t>
            </a:r>
          </a:p>
        </p:txBody>
      </p:sp>
      <p:pic>
        <p:nvPicPr>
          <p:cNvPr id="7" name="Afbeelding 6" descr="../../../../../Desktop/Schermafbeelding%202021-02-18%20om%2013.45.34.p"/>
          <p:cNvPicPr/>
          <p:nvPr/>
        </p:nvPicPr>
        <p:blipFill rotWithShape="1">
          <a:blip r:embed="rId2" cstate="screen">
            <a:extLst>
              <a:ext uri="{28A0092B-C50C-407E-A947-70E740481C1C}">
                <a14:useLocalDpi xmlns:a14="http://schemas.microsoft.com/office/drawing/2010/main"/>
              </a:ext>
            </a:extLst>
          </a:blip>
          <a:srcRect/>
          <a:stretch/>
        </p:blipFill>
        <p:spPr bwMode="auto">
          <a:xfrm>
            <a:off x="5056001" y="3970507"/>
            <a:ext cx="4087999" cy="22745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689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3600"/>
            <a:ext cx="7886700" cy="889128"/>
          </a:xfrm>
        </p:spPr>
        <p:txBody>
          <a:bodyPr>
            <a:normAutofit/>
          </a:bodyPr>
          <a:lstStyle/>
          <a:p>
            <a:r>
              <a:rPr lang="nl-NL" sz="2800" dirty="0"/>
              <a:t>Voorbeeld Infiltratie metingen (student)</a:t>
            </a:r>
          </a:p>
        </p:txBody>
      </p:sp>
      <p:pic>
        <p:nvPicPr>
          <p:cNvPr id="3" name="Afbeelding 2"/>
          <p:cNvPicPr>
            <a:picLocks noChangeAspect="1"/>
          </p:cNvPicPr>
          <p:nvPr/>
        </p:nvPicPr>
        <p:blipFill>
          <a:blip r:embed="rId2"/>
          <a:stretch>
            <a:fillRect/>
          </a:stretch>
        </p:blipFill>
        <p:spPr>
          <a:xfrm>
            <a:off x="849249" y="1502408"/>
            <a:ext cx="7666101" cy="4047047"/>
          </a:xfrm>
          <a:prstGeom prst="rect">
            <a:avLst/>
          </a:prstGeom>
        </p:spPr>
      </p:pic>
    </p:spTree>
    <p:extLst>
      <p:ext uri="{BB962C8B-B14F-4D97-AF65-F5344CB8AC3E}">
        <p14:creationId xmlns:p14="http://schemas.microsoft.com/office/powerpoint/2010/main" val="2668273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theorie (student)</a:t>
            </a:r>
          </a:p>
        </p:txBody>
      </p:sp>
      <p:pic>
        <p:nvPicPr>
          <p:cNvPr id="3" name="Afbeelding 2"/>
          <p:cNvPicPr>
            <a:picLocks noChangeAspect="1"/>
          </p:cNvPicPr>
          <p:nvPr/>
        </p:nvPicPr>
        <p:blipFill>
          <a:blip r:embed="rId2"/>
          <a:stretch>
            <a:fillRect/>
          </a:stretch>
        </p:blipFill>
        <p:spPr>
          <a:xfrm>
            <a:off x="793880" y="1688400"/>
            <a:ext cx="2787765" cy="2313635"/>
          </a:xfrm>
          <a:prstGeom prst="rect">
            <a:avLst/>
          </a:prstGeom>
        </p:spPr>
      </p:pic>
      <p:pic>
        <p:nvPicPr>
          <p:cNvPr id="4" name="Afbeelding 3"/>
          <p:cNvPicPr>
            <a:picLocks noChangeAspect="1"/>
          </p:cNvPicPr>
          <p:nvPr/>
        </p:nvPicPr>
        <p:blipFill>
          <a:blip r:embed="rId3"/>
          <a:stretch>
            <a:fillRect/>
          </a:stretch>
        </p:blipFill>
        <p:spPr>
          <a:xfrm>
            <a:off x="4194293" y="1688400"/>
            <a:ext cx="4718308" cy="2009279"/>
          </a:xfrm>
          <a:prstGeom prst="rect">
            <a:avLst/>
          </a:prstGeom>
        </p:spPr>
      </p:pic>
      <p:pic>
        <p:nvPicPr>
          <p:cNvPr id="5" name="Afbeelding 4"/>
          <p:cNvPicPr>
            <a:picLocks noChangeAspect="1"/>
          </p:cNvPicPr>
          <p:nvPr/>
        </p:nvPicPr>
        <p:blipFill>
          <a:blip r:embed="rId4"/>
          <a:stretch>
            <a:fillRect/>
          </a:stretch>
        </p:blipFill>
        <p:spPr>
          <a:xfrm>
            <a:off x="4194293" y="4314967"/>
            <a:ext cx="4718308" cy="1885617"/>
          </a:xfrm>
          <a:prstGeom prst="rect">
            <a:avLst/>
          </a:prstGeom>
        </p:spPr>
      </p:pic>
      <p:pic>
        <p:nvPicPr>
          <p:cNvPr id="6" name="Afbeelding 5"/>
          <p:cNvPicPr>
            <a:picLocks noChangeAspect="1"/>
          </p:cNvPicPr>
          <p:nvPr/>
        </p:nvPicPr>
        <p:blipFill>
          <a:blip r:embed="rId5"/>
          <a:stretch>
            <a:fillRect/>
          </a:stretch>
        </p:blipFill>
        <p:spPr>
          <a:xfrm>
            <a:off x="859536" y="4664004"/>
            <a:ext cx="2911172" cy="1536580"/>
          </a:xfrm>
          <a:prstGeom prst="rect">
            <a:avLst/>
          </a:prstGeom>
        </p:spPr>
      </p:pic>
    </p:spTree>
    <p:extLst>
      <p:ext uri="{BB962C8B-B14F-4D97-AF65-F5344CB8AC3E}">
        <p14:creationId xmlns:p14="http://schemas.microsoft.com/office/powerpoint/2010/main" val="279345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3746" y="392557"/>
            <a:ext cx="7886700" cy="2890140"/>
          </a:xfrm>
        </p:spPr>
        <p:txBody>
          <a:bodyPr>
            <a:normAutofit fontScale="90000"/>
          </a:bodyPr>
          <a:lstStyle/>
          <a:p>
            <a:r>
              <a:rPr lang="nl-NL" dirty="0"/>
              <a:t>Relaties tussen de factoren</a:t>
            </a:r>
            <a:br>
              <a:rPr lang="nl-NL" dirty="0"/>
            </a:br>
            <a:r>
              <a:rPr lang="nl-NL" dirty="0"/>
              <a:t>- Omgeving 	</a:t>
            </a:r>
            <a:r>
              <a:rPr lang="nl-NL" sz="2500" dirty="0"/>
              <a:t>(daken, weg, groen)</a:t>
            </a:r>
            <a:br>
              <a:rPr lang="nl-NL" dirty="0"/>
            </a:br>
            <a:r>
              <a:rPr lang="nl-NL" dirty="0"/>
              <a:t>- Beheer		</a:t>
            </a:r>
            <a:r>
              <a:rPr lang="nl-NL" sz="2400" dirty="0"/>
              <a:t>(maaifrequentie, afvoeren maaisel)</a:t>
            </a:r>
            <a:br>
              <a:rPr lang="nl-NL" dirty="0"/>
            </a:br>
            <a:r>
              <a:rPr lang="nl-NL" dirty="0"/>
              <a:t>- Ontwerp 		</a:t>
            </a:r>
            <a:r>
              <a:rPr lang="nl-NL" sz="2500" dirty="0"/>
              <a:t>(instroompunt, maaiveld, beplanting)</a:t>
            </a:r>
            <a:br>
              <a:rPr lang="nl-NL" sz="2500" dirty="0"/>
            </a:br>
            <a:r>
              <a:rPr lang="nl-NL" dirty="0"/>
              <a:t>- Gebruik		</a:t>
            </a:r>
            <a:r>
              <a:rPr lang="nl-NL" sz="2500" dirty="0"/>
              <a:t>(betreden, spelen, honden, etc.)</a:t>
            </a:r>
            <a:br>
              <a:rPr lang="nl-NL" sz="2500" dirty="0"/>
            </a:br>
            <a:r>
              <a:rPr lang="nl-NL" sz="4400" dirty="0"/>
              <a:t>- Belasting 	</a:t>
            </a:r>
            <a:r>
              <a:rPr lang="nl-NL" sz="2500" dirty="0"/>
              <a:t>(frequentie vol staan, debiet)</a:t>
            </a:r>
          </a:p>
        </p:txBody>
      </p:sp>
    </p:spTree>
    <p:extLst>
      <p:ext uri="{BB962C8B-B14F-4D97-AF65-F5344CB8AC3E}">
        <p14:creationId xmlns:p14="http://schemas.microsoft.com/office/powerpoint/2010/main" val="3146685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345186" y="1234441"/>
            <a:ext cx="7886700" cy="148132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sz="2800" u="sng" dirty="0"/>
              <a:t>Als er wel relaties worden gevonden</a:t>
            </a:r>
          </a:p>
          <a:p>
            <a:r>
              <a:rPr lang="nl-NL" sz="2800" dirty="0"/>
              <a:t>- Advies voor ontwerp en beheer met </a:t>
            </a:r>
            <a:r>
              <a:rPr lang="nl-NL" sz="2800" u="sng" dirty="0"/>
              <a:t>concrete </a:t>
            </a:r>
            <a:r>
              <a:rPr lang="nl-NL" sz="2800" dirty="0"/>
              <a:t>handvatten</a:t>
            </a:r>
          </a:p>
        </p:txBody>
      </p:sp>
      <p:sp>
        <p:nvSpPr>
          <p:cNvPr id="5" name="Titel 2"/>
          <p:cNvSpPr txBox="1">
            <a:spLocks/>
          </p:cNvSpPr>
          <p:nvPr/>
        </p:nvSpPr>
        <p:spPr>
          <a:xfrm>
            <a:off x="345186" y="2670048"/>
            <a:ext cx="7886700" cy="20574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sz="2800" u="sng" dirty="0"/>
              <a:t>Als er geen relaties gevonden worden</a:t>
            </a:r>
          </a:p>
          <a:p>
            <a:r>
              <a:rPr lang="nl-NL" sz="2800" dirty="0"/>
              <a:t>- Functioneren en metalen in beeld (normen en eisen)</a:t>
            </a:r>
          </a:p>
          <a:p>
            <a:r>
              <a:rPr lang="nl-NL" sz="2800" dirty="0"/>
              <a:t>- Ontwikkeling daarvan in tijd</a:t>
            </a:r>
          </a:p>
          <a:p>
            <a:r>
              <a:rPr lang="nl-NL" sz="2800" dirty="0"/>
              <a:t>- Duidelijker in beeld welke data nodig is voor beheer (maatregelen!)</a:t>
            </a:r>
          </a:p>
        </p:txBody>
      </p:sp>
      <p:sp>
        <p:nvSpPr>
          <p:cNvPr id="6" name="Titel 2"/>
          <p:cNvSpPr txBox="1">
            <a:spLocks/>
          </p:cNvSpPr>
          <p:nvPr/>
        </p:nvSpPr>
        <p:spPr>
          <a:xfrm>
            <a:off x="345186" y="225553"/>
            <a:ext cx="7886700" cy="148132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sz="2800" dirty="0"/>
              <a:t>Resultaten: </a:t>
            </a:r>
          </a:p>
        </p:txBody>
      </p:sp>
      <p:sp>
        <p:nvSpPr>
          <p:cNvPr id="7" name="Titel 2"/>
          <p:cNvSpPr txBox="1">
            <a:spLocks/>
          </p:cNvSpPr>
          <p:nvPr/>
        </p:nvSpPr>
        <p:spPr>
          <a:xfrm>
            <a:off x="345186" y="4776217"/>
            <a:ext cx="7886700" cy="1481327"/>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sz="2800" u="sng" dirty="0"/>
              <a:t>Neven effecten:</a:t>
            </a:r>
          </a:p>
          <a:p>
            <a:pPr marL="457200" indent="-457200">
              <a:buFontTx/>
              <a:buChar char="-"/>
            </a:pPr>
            <a:r>
              <a:rPr lang="nl-NL" sz="2800" dirty="0"/>
              <a:t>Kennis delen met 50 gemeenten, provincie, scholen, etc.</a:t>
            </a:r>
          </a:p>
          <a:p>
            <a:pPr marL="457200" indent="-457200">
              <a:buFontTx/>
              <a:buChar char="-"/>
            </a:pPr>
            <a:r>
              <a:rPr lang="nl-NL" sz="2800" dirty="0"/>
              <a:t>Bewustwording</a:t>
            </a:r>
          </a:p>
        </p:txBody>
      </p:sp>
    </p:spTree>
    <p:extLst>
      <p:ext uri="{BB962C8B-B14F-4D97-AF65-F5344CB8AC3E}">
        <p14:creationId xmlns:p14="http://schemas.microsoft.com/office/powerpoint/2010/main" val="41844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4150" y="160400"/>
            <a:ext cx="8331200" cy="2585323"/>
          </a:xfrm>
          <a:prstGeom prst="rect">
            <a:avLst/>
          </a:prstGeom>
          <a:noFill/>
        </p:spPr>
        <p:txBody>
          <a:bodyPr wrap="square" rtlCol="0">
            <a:spAutoFit/>
          </a:bodyPr>
          <a:lstStyle/>
          <a:p>
            <a:r>
              <a:rPr lang="nl-NL" i="1" dirty="0"/>
              <a:t>Als wadi's uit gemaaid en/of uitgediept worden, in hoeverre moet je er van uitgaan dat het uitkomende materiaal (</a:t>
            </a:r>
            <a:r>
              <a:rPr lang="nl-NL" i="1" dirty="0" err="1"/>
              <a:t>zodes</a:t>
            </a:r>
            <a:r>
              <a:rPr lang="nl-NL" i="1" dirty="0"/>
              <a:t>, grond, maaisel) verontreinigd is. Niet alleen zware metalen vanaf dakgoten, olie/PAK vanaf wegen, maar ook zwerfvuil etc.</a:t>
            </a:r>
          </a:p>
          <a:p>
            <a:pPr marL="285750" indent="-285750">
              <a:buFontTx/>
              <a:buChar char="-"/>
            </a:pPr>
            <a:r>
              <a:rPr lang="nl-NL" dirty="0"/>
              <a:t>Je moet </a:t>
            </a:r>
            <a:r>
              <a:rPr lang="nl-NL" b="1" dirty="0"/>
              <a:t>nergens van uit gaan </a:t>
            </a:r>
            <a:r>
              <a:rPr lang="nl-NL" dirty="0"/>
              <a:t>(oplading vervuiling varieert enorm)</a:t>
            </a:r>
          </a:p>
          <a:p>
            <a:pPr marL="285750" indent="-285750">
              <a:buFontTx/>
              <a:buChar char="-"/>
            </a:pPr>
            <a:r>
              <a:rPr lang="nl-NL" dirty="0"/>
              <a:t>Afhankelijk van de </a:t>
            </a:r>
            <a:r>
              <a:rPr lang="nl-NL" b="1" dirty="0"/>
              <a:t>omstandigheden/omgeving</a:t>
            </a:r>
            <a:r>
              <a:rPr lang="nl-NL" dirty="0"/>
              <a:t>, het gebruik van je wadi, maai en vuilruimfrequentie, </a:t>
            </a:r>
            <a:r>
              <a:rPr lang="nl-NL" dirty="0" err="1"/>
              <a:t>etc.etc</a:t>
            </a:r>
            <a:r>
              <a:rPr lang="nl-NL" dirty="0"/>
              <a:t>. </a:t>
            </a:r>
          </a:p>
          <a:p>
            <a:pPr marL="285750" indent="-285750">
              <a:buFontTx/>
              <a:buChar char="-"/>
            </a:pPr>
            <a:r>
              <a:rPr lang="nl-NL" dirty="0"/>
              <a:t>Met </a:t>
            </a:r>
            <a:r>
              <a:rPr lang="nl-NL" b="1" dirty="0"/>
              <a:t>gegevens</a:t>
            </a:r>
            <a:r>
              <a:rPr lang="nl-NL" dirty="0"/>
              <a:t> de vervuiling bepalen en op </a:t>
            </a:r>
            <a:r>
              <a:rPr lang="nl-NL" u="sng" dirty="0"/>
              <a:t>die </a:t>
            </a:r>
            <a:r>
              <a:rPr lang="nl-NL" dirty="0"/>
              <a:t>locatie een </a:t>
            </a:r>
            <a:r>
              <a:rPr lang="nl-NL" b="1" dirty="0"/>
              <a:t>trend ontdekken </a:t>
            </a:r>
          </a:p>
          <a:p>
            <a:pPr marL="285750" indent="-285750">
              <a:buFontTx/>
              <a:buChar char="-"/>
            </a:pPr>
            <a:r>
              <a:rPr lang="nl-NL" dirty="0"/>
              <a:t>Dit </a:t>
            </a:r>
            <a:r>
              <a:rPr lang="nl-NL" b="1" dirty="0"/>
              <a:t>monitoringsprogramma</a:t>
            </a:r>
            <a:r>
              <a:rPr lang="nl-NL" dirty="0"/>
              <a:t> is daarom gestart voor metalen (kijken of überhaupt algemene uitspraken mogelijk zijn)</a:t>
            </a:r>
          </a:p>
        </p:txBody>
      </p:sp>
      <p:sp>
        <p:nvSpPr>
          <p:cNvPr id="5" name="Tekstvak 4"/>
          <p:cNvSpPr txBox="1"/>
          <p:nvPr/>
        </p:nvSpPr>
        <p:spPr>
          <a:xfrm>
            <a:off x="66675" y="2703437"/>
            <a:ext cx="8566150" cy="1754326"/>
          </a:xfrm>
          <a:prstGeom prst="rect">
            <a:avLst/>
          </a:prstGeom>
          <a:noFill/>
        </p:spPr>
        <p:txBody>
          <a:bodyPr wrap="square" rtlCol="0">
            <a:spAutoFit/>
          </a:bodyPr>
          <a:lstStyle/>
          <a:p>
            <a:r>
              <a:rPr lang="nl-NL" i="1" dirty="0"/>
              <a:t>In welke klasse af te voeren/hergebruiken? </a:t>
            </a:r>
          </a:p>
          <a:p>
            <a:pPr marL="285750" indent="-285750">
              <a:buFontTx/>
              <a:buChar char="-"/>
            </a:pPr>
            <a:r>
              <a:rPr lang="nl-NL" dirty="0"/>
              <a:t>Geen idee. </a:t>
            </a:r>
          </a:p>
          <a:p>
            <a:pPr marL="285750" indent="-285750">
              <a:buFontTx/>
              <a:buChar char="-"/>
            </a:pPr>
            <a:r>
              <a:rPr lang="nl-NL" dirty="0"/>
              <a:t>Afhankelijk van plantensoort, bodemprocessen, schimmels, maaifrequentie, vuilbelasting, etc. etc. </a:t>
            </a:r>
          </a:p>
          <a:p>
            <a:pPr marL="285750" indent="-285750">
              <a:buFontTx/>
              <a:buChar char="-"/>
            </a:pPr>
            <a:r>
              <a:rPr lang="nl-NL" dirty="0"/>
              <a:t>Het is geen helofytenfilter en meeste planten zijn geen hyperaccumulator.</a:t>
            </a:r>
          </a:p>
          <a:p>
            <a:pPr marL="285750" indent="-285750">
              <a:buFontTx/>
              <a:buChar char="-"/>
            </a:pPr>
            <a:r>
              <a:rPr lang="nl-NL" dirty="0"/>
              <a:t>Misschien steekproef voor gras kan inzetten. Deel wordt afgegeven aan de lucht</a:t>
            </a:r>
          </a:p>
        </p:txBody>
      </p:sp>
      <p:sp>
        <p:nvSpPr>
          <p:cNvPr id="9" name="Tekstvak 8"/>
          <p:cNvSpPr txBox="1"/>
          <p:nvPr/>
        </p:nvSpPr>
        <p:spPr>
          <a:xfrm>
            <a:off x="3346704" y="5276088"/>
            <a:ext cx="1901952" cy="646331"/>
          </a:xfrm>
          <a:prstGeom prst="rect">
            <a:avLst/>
          </a:prstGeom>
          <a:noFill/>
        </p:spPr>
        <p:txBody>
          <a:bodyPr wrap="square" rtlCol="0">
            <a:spAutoFit/>
          </a:bodyPr>
          <a:lstStyle/>
          <a:p>
            <a:pPr algn="ctr"/>
            <a:r>
              <a:rPr lang="nl-NL" dirty="0"/>
              <a:t>Bijna geen wadi is hetzelfde</a:t>
            </a:r>
          </a:p>
        </p:txBody>
      </p:sp>
    </p:spTree>
    <p:extLst>
      <p:ext uri="{BB962C8B-B14F-4D97-AF65-F5344CB8AC3E}">
        <p14:creationId xmlns:p14="http://schemas.microsoft.com/office/powerpoint/2010/main" val="314810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98450" y="254000"/>
            <a:ext cx="8566150" cy="5632311"/>
          </a:xfrm>
          <a:prstGeom prst="rect">
            <a:avLst/>
          </a:prstGeom>
          <a:noFill/>
        </p:spPr>
        <p:txBody>
          <a:bodyPr wrap="square" rtlCol="0">
            <a:spAutoFit/>
          </a:bodyPr>
          <a:lstStyle/>
          <a:p>
            <a:r>
              <a:rPr lang="nl-NL" i="1" dirty="0"/>
              <a:t>Worden </a:t>
            </a:r>
            <a:r>
              <a:rPr lang="nl-NL" i="1" dirty="0" err="1"/>
              <a:t>mycorrhizaschimmels</a:t>
            </a:r>
            <a:r>
              <a:rPr lang="nl-NL" i="1" dirty="0"/>
              <a:t> aan de vegetatie in Wadi's toegediend voor toegevoegde waarde, zoals het verbeteren van de bodem, het verminderen van verontreinigen, verbeteren bodemstructuur en extra opname van CO2.</a:t>
            </a:r>
          </a:p>
          <a:p>
            <a:pPr marL="285750" indent="-285750">
              <a:buFontTx/>
              <a:buChar char="-"/>
            </a:pPr>
            <a:r>
              <a:rPr lang="nl-NL" b="1" dirty="0"/>
              <a:t>Afhankelijk van de beplanting </a:t>
            </a:r>
            <a:r>
              <a:rPr lang="nl-NL" dirty="0"/>
              <a:t>(symbiose doelmatig voordeel). Toepassing is dus voor de planten zelf op het moment.</a:t>
            </a:r>
          </a:p>
          <a:p>
            <a:pPr marL="285750" indent="-285750">
              <a:buFontTx/>
              <a:buChar char="-"/>
            </a:pPr>
            <a:endParaRPr lang="nl-NL" dirty="0"/>
          </a:p>
          <a:p>
            <a:pPr marL="285750" indent="-285750">
              <a:buFontTx/>
              <a:buChar char="-"/>
            </a:pPr>
            <a:r>
              <a:rPr lang="nl-NL" dirty="0"/>
              <a:t>Bodem verbetering. </a:t>
            </a:r>
            <a:r>
              <a:rPr lang="nl-NL" dirty="0" err="1"/>
              <a:t>Mycorrhiza</a:t>
            </a:r>
            <a:r>
              <a:rPr lang="nl-NL" dirty="0"/>
              <a:t> verbeterd de weerstand tegen metalen, hoge pH, pathogenen en hoge N/P. Verbeterd ook het bodemleven in het </a:t>
            </a:r>
            <a:r>
              <a:rPr lang="nl-NL" dirty="0" err="1"/>
              <a:t>lagemeen</a:t>
            </a:r>
            <a:r>
              <a:rPr lang="nl-NL" dirty="0"/>
              <a:t>. Bij wadi’s die op grondwater infiltreren is dit niet zo hard nodig (</a:t>
            </a:r>
            <a:r>
              <a:rPr lang="nl-NL" dirty="0" err="1"/>
              <a:t>ivm</a:t>
            </a:r>
            <a:r>
              <a:rPr lang="nl-NL" dirty="0"/>
              <a:t> zuivering en infiltratie). Organisch gehalte-infiltratie gevolg? Dus weer afhankelijk van lokale doelen.</a:t>
            </a:r>
          </a:p>
          <a:p>
            <a:endParaRPr lang="nl-NL" dirty="0"/>
          </a:p>
          <a:p>
            <a:pPr marL="285750" indent="-285750">
              <a:buFontTx/>
              <a:buChar char="-"/>
            </a:pPr>
            <a:r>
              <a:rPr lang="nl-NL" dirty="0"/>
              <a:t>Ik hoop dat </a:t>
            </a:r>
            <a:r>
              <a:rPr lang="nl-NL" b="1" dirty="0" err="1"/>
              <a:t>mycorrhiza</a:t>
            </a:r>
            <a:r>
              <a:rPr lang="nl-NL" b="1" dirty="0"/>
              <a:t> onderdeel wordt van het onderzoek </a:t>
            </a:r>
            <a:r>
              <a:rPr lang="nl-NL" dirty="0"/>
              <a:t>maar budget is al bijna op, samenwerking met de universiteit of hogenscholen is hierbij gewenst</a:t>
            </a:r>
          </a:p>
          <a:p>
            <a:pPr marL="285750" indent="-285750">
              <a:buFontTx/>
              <a:buChar char="-"/>
            </a:pPr>
            <a:endParaRPr lang="nl-NL" dirty="0"/>
          </a:p>
          <a:p>
            <a:pPr marL="285750" indent="-285750">
              <a:buFontTx/>
              <a:buChar char="-"/>
            </a:pPr>
            <a:r>
              <a:rPr lang="nl-NL" dirty="0"/>
              <a:t>De meest geschikte systemen voor </a:t>
            </a:r>
            <a:r>
              <a:rPr lang="nl-NL" dirty="0" err="1"/>
              <a:t>CarbonSinks</a:t>
            </a:r>
            <a:r>
              <a:rPr lang="nl-NL" dirty="0"/>
              <a:t> op het land zijn, veengebied, bossen, hoogproductieve grassen, vijvers mits juiste planten en goed systeem (maar vaak lage biodiversiteit). We experimenteren wel met wadibossen en ook met vijvers waar CO2 opname een grotere rol kan hebben (doelmatig te werk gaan).</a:t>
            </a:r>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88487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78408" y="82296"/>
            <a:ext cx="6858000" cy="3473784"/>
          </a:xfrm>
        </p:spPr>
        <p:txBody>
          <a:bodyPr>
            <a:normAutofit fontScale="90000"/>
          </a:bodyPr>
          <a:lstStyle/>
          <a:p>
            <a:r>
              <a:rPr lang="nl-NL" dirty="0" err="1"/>
              <a:t>Mentimeter</a:t>
            </a:r>
            <a:br>
              <a:rPr lang="nl-NL" dirty="0"/>
            </a:br>
            <a:br>
              <a:rPr lang="nl-NL" dirty="0"/>
            </a:br>
            <a:r>
              <a:rPr lang="nl-NL" dirty="0"/>
              <a:t>Waar komt het woord wadi vandaan?</a:t>
            </a:r>
            <a:br>
              <a:rPr lang="nl-NL" dirty="0"/>
            </a:br>
            <a:br>
              <a:rPr lang="nl-NL" dirty="0"/>
            </a:br>
            <a:r>
              <a:rPr lang="nl-NL" dirty="0"/>
              <a:t>Waar is de eerste wadi als voorziening toegepast in NL? </a:t>
            </a:r>
            <a:br>
              <a:rPr lang="nl-NL" dirty="0"/>
            </a:br>
            <a:br>
              <a:rPr lang="nl-NL" dirty="0"/>
            </a:br>
            <a:r>
              <a:rPr lang="nl-NL" dirty="0"/>
              <a:t>Welke landen zijn naar uw mening vooruitstrevend in toepassing van wadi’s?</a:t>
            </a:r>
          </a:p>
        </p:txBody>
      </p:sp>
    </p:spTree>
    <p:extLst>
      <p:ext uri="{BB962C8B-B14F-4D97-AF65-F5344CB8AC3E}">
        <p14:creationId xmlns:p14="http://schemas.microsoft.com/office/powerpoint/2010/main" val="202050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93192" y="438912"/>
            <a:ext cx="7872984" cy="4801314"/>
          </a:xfrm>
          <a:prstGeom prst="rect">
            <a:avLst/>
          </a:prstGeom>
          <a:noFill/>
        </p:spPr>
        <p:txBody>
          <a:bodyPr wrap="square" rtlCol="0">
            <a:spAutoFit/>
          </a:bodyPr>
          <a:lstStyle/>
          <a:p>
            <a:r>
              <a:rPr lang="nl-NL" i="1" dirty="0"/>
              <a:t>Wat is het effect van GEEN 'wadi's' of hemelwaterinfiltratievelden c.q. voorzieningen?</a:t>
            </a:r>
            <a:br>
              <a:rPr lang="nl-NL" i="1" dirty="0"/>
            </a:br>
            <a:r>
              <a:rPr lang="nl-NL" dirty="0"/>
              <a:t>1. </a:t>
            </a:r>
            <a:r>
              <a:rPr lang="nl-NL" b="1" dirty="0"/>
              <a:t>GEEN vertraagde afvoer.</a:t>
            </a:r>
            <a:r>
              <a:rPr lang="nl-NL" dirty="0"/>
              <a:t> (Kan wel met IT-riool) Berging kan ook in riool. </a:t>
            </a:r>
            <a:br>
              <a:rPr lang="nl-NL" dirty="0"/>
            </a:br>
            <a:r>
              <a:rPr lang="nl-NL" dirty="0"/>
              <a:t>2. </a:t>
            </a:r>
            <a:r>
              <a:rPr lang="nl-NL" b="1" dirty="0"/>
              <a:t>GEEN voorzuivering</a:t>
            </a:r>
            <a:r>
              <a:rPr lang="nl-NL" dirty="0"/>
              <a:t> voor oppervlaktewater. Dit is </a:t>
            </a:r>
            <a:r>
              <a:rPr lang="nl-NL" dirty="0" err="1"/>
              <a:t>nr</a:t>
            </a:r>
            <a:r>
              <a:rPr lang="nl-NL" dirty="0"/>
              <a:t> 1 reden keuze wadi’s in Nijmegen Noord</a:t>
            </a:r>
          </a:p>
          <a:p>
            <a:r>
              <a:rPr lang="nl-NL" dirty="0"/>
              <a:t>3. </a:t>
            </a:r>
            <a:r>
              <a:rPr lang="nl-NL" b="1" dirty="0"/>
              <a:t>GEEN zichtbaar functioneren</a:t>
            </a:r>
            <a:r>
              <a:rPr lang="nl-NL" dirty="0"/>
              <a:t>. (In IT-riool niet goed zichtbaar, loopt onderzoek)</a:t>
            </a:r>
            <a:br>
              <a:rPr lang="nl-NL" dirty="0"/>
            </a:br>
            <a:r>
              <a:rPr lang="nl-NL" dirty="0"/>
              <a:t>4. GEEN optimale benutting van </a:t>
            </a:r>
            <a:r>
              <a:rPr lang="nl-NL" b="1" dirty="0"/>
              <a:t>regenwater lokaal</a:t>
            </a:r>
            <a:r>
              <a:rPr lang="nl-NL" dirty="0"/>
              <a:t>. Meer water aanvoer naar groen in wadi’s. Let op: sponswerking </a:t>
            </a:r>
            <a:r>
              <a:rPr lang="nl-NL" dirty="0" err="1"/>
              <a:t>vs</a:t>
            </a:r>
            <a:r>
              <a:rPr lang="nl-NL" dirty="0"/>
              <a:t> afvoer</a:t>
            </a:r>
            <a:br>
              <a:rPr lang="nl-NL" dirty="0"/>
            </a:br>
            <a:r>
              <a:rPr lang="nl-NL" dirty="0"/>
              <a:t>5. </a:t>
            </a:r>
            <a:r>
              <a:rPr lang="nl-NL" b="1" dirty="0"/>
              <a:t>MINDER hittereductie</a:t>
            </a:r>
            <a:r>
              <a:rPr lang="nl-NL" dirty="0"/>
              <a:t>. Schaduw+ water wat verdampt geeft verkoeling</a:t>
            </a:r>
            <a:br>
              <a:rPr lang="nl-NL" dirty="0"/>
            </a:br>
            <a:r>
              <a:rPr lang="nl-NL" dirty="0"/>
              <a:t>6. </a:t>
            </a:r>
            <a:r>
              <a:rPr lang="nl-NL" b="1" dirty="0"/>
              <a:t>GEEN zichtbaarheid </a:t>
            </a:r>
            <a:r>
              <a:rPr lang="nl-NL" dirty="0"/>
              <a:t>betekent ook GEEN bewustwording</a:t>
            </a:r>
            <a:br>
              <a:rPr lang="nl-NL" dirty="0"/>
            </a:br>
            <a:r>
              <a:rPr lang="nl-NL" dirty="0"/>
              <a:t>7. </a:t>
            </a:r>
            <a:r>
              <a:rPr lang="nl-NL" b="1" dirty="0"/>
              <a:t>MINDER DRUKKE EN TOEGANKELIJKE ONDERGROND. </a:t>
            </a:r>
            <a:r>
              <a:rPr lang="nl-NL" dirty="0"/>
              <a:t>Kabels en Leidingen mogen onder de wadi lopen. Alleen drain en slokopafvoer onder wadi (kan ook zonder soms)</a:t>
            </a:r>
          </a:p>
          <a:p>
            <a:endParaRPr lang="nl-NL" dirty="0"/>
          </a:p>
          <a:p>
            <a:r>
              <a:rPr lang="nl-NL" dirty="0"/>
              <a:t>8. </a:t>
            </a:r>
            <a:r>
              <a:rPr lang="nl-NL" b="1" dirty="0"/>
              <a:t>Minder integrale samenwerking. </a:t>
            </a:r>
            <a:r>
              <a:rPr lang="nl-NL" dirty="0"/>
              <a:t>De beleidsmaker, ontwerper, beheerder, uitvoerder, onderzoeker en student van groen, grijs en water/riool komen samen voor optimale toepassing voor alle disciplines. </a:t>
            </a:r>
            <a:endParaRPr lang="nl-NL" b="1" dirty="0"/>
          </a:p>
        </p:txBody>
      </p:sp>
    </p:spTree>
    <p:extLst>
      <p:ext uri="{BB962C8B-B14F-4D97-AF65-F5344CB8AC3E}">
        <p14:creationId xmlns:p14="http://schemas.microsoft.com/office/powerpoint/2010/main" val="146134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Kijken jullie nu anders naar een wadi?</a:t>
            </a:r>
          </a:p>
        </p:txBody>
      </p:sp>
      <p:sp>
        <p:nvSpPr>
          <p:cNvPr id="4" name="Titel 1"/>
          <p:cNvSpPr txBox="1">
            <a:spLocks/>
          </p:cNvSpPr>
          <p:nvPr/>
        </p:nvSpPr>
        <p:spPr>
          <a:xfrm>
            <a:off x="628650" y="1851024"/>
            <a:ext cx="7886700" cy="13248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dirty="0"/>
              <a:t>Welke resultaten vinden jullie het interessantst?</a:t>
            </a:r>
          </a:p>
        </p:txBody>
      </p:sp>
      <p:sp>
        <p:nvSpPr>
          <p:cNvPr id="5" name="Titel 1"/>
          <p:cNvSpPr txBox="1">
            <a:spLocks/>
          </p:cNvSpPr>
          <p:nvPr/>
        </p:nvSpPr>
        <p:spPr>
          <a:xfrm>
            <a:off x="628650" y="3484752"/>
            <a:ext cx="7886700" cy="13248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r>
              <a:rPr lang="nl-NL" dirty="0"/>
              <a:t>Zijn jullie bereid data (ook beheer en ontwerp) te delen?</a:t>
            </a:r>
          </a:p>
        </p:txBody>
      </p:sp>
    </p:spTree>
    <p:extLst>
      <p:ext uri="{BB962C8B-B14F-4D97-AF65-F5344CB8AC3E}">
        <p14:creationId xmlns:p14="http://schemas.microsoft.com/office/powerpoint/2010/main" val="242092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AAC1-FC61-4A7B-9F57-6F9F46E29A13}"/>
              </a:ext>
            </a:extLst>
          </p:cNvPr>
          <p:cNvSpPr>
            <a:spLocks noGrp="1"/>
          </p:cNvSpPr>
          <p:nvPr>
            <p:ph type="title"/>
          </p:nvPr>
        </p:nvSpPr>
        <p:spPr>
          <a:xfrm>
            <a:off x="193753" y="122006"/>
            <a:ext cx="7886700" cy="471881"/>
          </a:xfrm>
        </p:spPr>
        <p:txBody>
          <a:bodyPr>
            <a:normAutofit fontScale="90000"/>
          </a:bodyPr>
          <a:lstStyle/>
          <a:p>
            <a:r>
              <a:rPr lang="nl-NL" dirty="0"/>
              <a:t>Risico Muggen?</a:t>
            </a:r>
          </a:p>
        </p:txBody>
      </p:sp>
      <p:sp>
        <p:nvSpPr>
          <p:cNvPr id="3" name="Content Placeholder 2">
            <a:extLst>
              <a:ext uri="{FF2B5EF4-FFF2-40B4-BE49-F238E27FC236}">
                <a16:creationId xmlns:a16="http://schemas.microsoft.com/office/drawing/2014/main" id="{C46C3652-352A-45E7-A87E-896E7973E994}"/>
              </a:ext>
            </a:extLst>
          </p:cNvPr>
          <p:cNvSpPr>
            <a:spLocks noGrp="1"/>
          </p:cNvSpPr>
          <p:nvPr>
            <p:ph idx="1"/>
          </p:nvPr>
        </p:nvSpPr>
        <p:spPr>
          <a:xfrm>
            <a:off x="129745" y="5287224"/>
            <a:ext cx="7886700" cy="1236203"/>
          </a:xfrm>
        </p:spPr>
        <p:txBody>
          <a:bodyPr>
            <a:normAutofit/>
          </a:bodyPr>
          <a:lstStyle/>
          <a:p>
            <a:r>
              <a:rPr lang="nl-NL" dirty="0"/>
              <a:t>Biodiversiteit verkleint de kans op plagen dus tegen:</a:t>
            </a:r>
          </a:p>
          <a:p>
            <a:r>
              <a:rPr lang="nl-NL" dirty="0"/>
              <a:t>Muggenplagen</a:t>
            </a:r>
          </a:p>
          <a:p>
            <a:r>
              <a:rPr lang="nl-NL" dirty="0"/>
              <a:t>Ratten en muizen</a:t>
            </a:r>
          </a:p>
          <a:p>
            <a:endParaRPr lang="nl-NL" dirty="0"/>
          </a:p>
        </p:txBody>
      </p:sp>
      <p:pic>
        <p:nvPicPr>
          <p:cNvPr id="4" name="Picture 3">
            <a:extLst>
              <a:ext uri="{FF2B5EF4-FFF2-40B4-BE49-F238E27FC236}">
                <a16:creationId xmlns:a16="http://schemas.microsoft.com/office/drawing/2014/main" id="{A183F291-726D-40E6-A734-BAD9609A6F92}"/>
              </a:ext>
            </a:extLst>
          </p:cNvPr>
          <p:cNvPicPr>
            <a:picLocks noChangeAspect="1"/>
          </p:cNvPicPr>
          <p:nvPr/>
        </p:nvPicPr>
        <p:blipFill>
          <a:blip r:embed="rId2"/>
          <a:stretch>
            <a:fillRect/>
          </a:stretch>
        </p:blipFill>
        <p:spPr>
          <a:xfrm>
            <a:off x="6226562" y="1035670"/>
            <a:ext cx="2562973" cy="4869656"/>
          </a:xfrm>
          <a:prstGeom prst="rect">
            <a:avLst/>
          </a:prstGeom>
        </p:spPr>
      </p:pic>
      <p:sp>
        <p:nvSpPr>
          <p:cNvPr id="6" name="Title 1">
            <a:extLst>
              <a:ext uri="{FF2B5EF4-FFF2-40B4-BE49-F238E27FC236}">
                <a16:creationId xmlns:a16="http://schemas.microsoft.com/office/drawing/2014/main" id="{5289AAC1-FC61-4A7B-9F57-6F9F46E29A13}"/>
              </a:ext>
            </a:extLst>
          </p:cNvPr>
          <p:cNvSpPr txBox="1">
            <a:spLocks/>
          </p:cNvSpPr>
          <p:nvPr/>
        </p:nvSpPr>
        <p:spPr>
          <a:xfrm>
            <a:off x="193753" y="1859917"/>
            <a:ext cx="7886700" cy="471881"/>
          </a:xfrm>
          <a:prstGeom prst="rect">
            <a:avLst/>
          </a:prstGeom>
        </p:spPr>
        <p:txBody>
          <a:bodyPr vert="horz" lIns="91440" tIns="45720" rIns="91440" bIns="45720" rtlCol="0" anchor="ctr">
            <a:normAutofit fontScale="82500" lnSpcReduction="200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rPr>
              <a:t>NEE DUS! Mits</a:t>
            </a:r>
            <a:r>
              <a:rPr kumimoji="0" lang="nl-NL" sz="4000" b="1" i="0" u="none" strike="noStrike" kern="1200" cap="none" spc="0" normalizeH="0" noProof="0" dirty="0">
                <a:ln>
                  <a:noFill/>
                </a:ln>
                <a:solidFill>
                  <a:srgbClr val="A90A2E"/>
                </a:solidFill>
                <a:effectLst/>
                <a:uLnTx/>
                <a:uFillTx/>
                <a:latin typeface="Oranda BT" panose="020A0603030505030204" pitchFamily="18" charset="0"/>
                <a:ea typeface="+mj-ea"/>
                <a:cs typeface="Arial" panose="020B0604020202020204" pitchFamily="34" charset="0"/>
              </a:rPr>
              <a:t> goed functioneren</a:t>
            </a:r>
            <a:endParaRPr kumimoji="0" lang="nl-NL" sz="40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endParaRPr>
          </a:p>
        </p:txBody>
      </p:sp>
      <p:sp>
        <p:nvSpPr>
          <p:cNvPr id="8" name="Title 1">
            <a:extLst>
              <a:ext uri="{FF2B5EF4-FFF2-40B4-BE49-F238E27FC236}">
                <a16:creationId xmlns:a16="http://schemas.microsoft.com/office/drawing/2014/main" id="{5289AAC1-FC61-4A7B-9F57-6F9F46E29A13}"/>
              </a:ext>
            </a:extLst>
          </p:cNvPr>
          <p:cNvSpPr txBox="1">
            <a:spLocks/>
          </p:cNvSpPr>
          <p:nvPr/>
        </p:nvSpPr>
        <p:spPr>
          <a:xfrm>
            <a:off x="193752" y="574446"/>
            <a:ext cx="5804711" cy="825442"/>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rPr>
              <a:t>Larve </a:t>
            </a:r>
            <a:r>
              <a:rPr kumimoji="0" lang="nl-NL" sz="2800" b="1" i="0" u="none" strike="noStrike" kern="1200" cap="none" spc="0" normalizeH="0" baseline="0" noProof="0" dirty="0" err="1">
                <a:ln>
                  <a:noFill/>
                </a:ln>
                <a:solidFill>
                  <a:srgbClr val="A90A2E"/>
                </a:solidFill>
                <a:effectLst/>
                <a:uLnTx/>
                <a:uFillTx/>
                <a:latin typeface="Oranda BT" panose="020A0603030505030204" pitchFamily="18" charset="0"/>
                <a:ea typeface="+mj-ea"/>
                <a:cs typeface="Arial" panose="020B0604020202020204" pitchFamily="34" charset="0"/>
              </a:rPr>
              <a:t>tijgermug</a:t>
            </a:r>
            <a:r>
              <a:rPr kumimoji="0" lang="nl-NL" sz="2800" b="1" i="0" u="none" strike="noStrike" kern="1200" cap="none" spc="0" normalizeH="0" noProof="0" dirty="0">
                <a:ln>
                  <a:noFill/>
                </a:ln>
                <a:solidFill>
                  <a:srgbClr val="A90A2E"/>
                </a:solidFill>
                <a:effectLst/>
                <a:uLnTx/>
                <a:uFillTx/>
                <a:latin typeface="Oranda BT" panose="020A0603030505030204" pitchFamily="18" charset="0"/>
                <a:ea typeface="+mj-ea"/>
                <a:cs typeface="Arial" panose="020B0604020202020204" pitchFamily="34" charset="0"/>
              </a:rPr>
              <a:t> minimaal 5 dagen stilstaand water nodig</a:t>
            </a:r>
            <a:endParaRPr kumimoji="0" lang="nl-NL" sz="28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endParaRPr>
          </a:p>
        </p:txBody>
      </p:sp>
      <p:sp>
        <p:nvSpPr>
          <p:cNvPr id="9" name="Title 1">
            <a:extLst>
              <a:ext uri="{FF2B5EF4-FFF2-40B4-BE49-F238E27FC236}">
                <a16:creationId xmlns:a16="http://schemas.microsoft.com/office/drawing/2014/main" id="{5289AAC1-FC61-4A7B-9F57-6F9F46E29A13}"/>
              </a:ext>
            </a:extLst>
          </p:cNvPr>
          <p:cNvSpPr txBox="1">
            <a:spLocks/>
          </p:cNvSpPr>
          <p:nvPr/>
        </p:nvSpPr>
        <p:spPr>
          <a:xfrm>
            <a:off x="193751" y="1171106"/>
            <a:ext cx="5804711" cy="82544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rPr>
              <a:t>Minimale ledigingstijd wad 24 uur </a:t>
            </a:r>
          </a:p>
        </p:txBody>
      </p:sp>
      <p:sp>
        <p:nvSpPr>
          <p:cNvPr id="10" name="Title 1">
            <a:extLst>
              <a:ext uri="{FF2B5EF4-FFF2-40B4-BE49-F238E27FC236}">
                <a16:creationId xmlns:a16="http://schemas.microsoft.com/office/drawing/2014/main" id="{5289AAC1-FC61-4A7B-9F57-6F9F46E29A13}"/>
              </a:ext>
            </a:extLst>
          </p:cNvPr>
          <p:cNvSpPr txBox="1">
            <a:spLocks/>
          </p:cNvSpPr>
          <p:nvPr/>
        </p:nvSpPr>
        <p:spPr>
          <a:xfrm>
            <a:off x="193750" y="2409145"/>
            <a:ext cx="5804711" cy="825442"/>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4000" b="1" kern="1200">
                <a:solidFill>
                  <a:schemeClr val="tx2"/>
                </a:solidFill>
                <a:latin typeface="Oranda BT" panose="020A0603030505030204" pitchFamily="18"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rPr>
              <a:t>Ook geen verband gevonden </a:t>
            </a:r>
            <a:r>
              <a:rPr kumimoji="0" lang="nl-NL" sz="2800" b="1" i="0" u="none" strike="noStrike" kern="1200" cap="none" spc="0" normalizeH="0" baseline="0" noProof="0">
                <a:ln>
                  <a:noFill/>
                </a:ln>
                <a:solidFill>
                  <a:srgbClr val="A90A2E"/>
                </a:solidFill>
                <a:effectLst/>
                <a:uLnTx/>
                <a:uFillTx/>
                <a:latin typeface="Oranda BT" panose="020A0603030505030204" pitchFamily="18" charset="0"/>
                <a:ea typeface="+mj-ea"/>
                <a:cs typeface="Arial" panose="020B0604020202020204" pitchFamily="34" charset="0"/>
              </a:rPr>
              <a:t>bij geografische analyse </a:t>
            </a:r>
            <a:endParaRPr kumimoji="0" lang="nl-NL" sz="2800" b="1" i="0" u="none" strike="noStrike" kern="1200" cap="none" spc="0" normalizeH="0" baseline="0" noProof="0" dirty="0">
              <a:ln>
                <a:noFill/>
              </a:ln>
              <a:solidFill>
                <a:srgbClr val="A90A2E"/>
              </a:solidFill>
              <a:effectLst/>
              <a:uLnTx/>
              <a:uFillTx/>
              <a:latin typeface="Oranda BT" panose="020A0603030505030204" pitchFamily="18" charset="0"/>
              <a:ea typeface="+mj-ea"/>
              <a:cs typeface="Arial" panose="020B0604020202020204" pitchFamily="34" charset="0"/>
            </a:endParaRPr>
          </a:p>
        </p:txBody>
      </p:sp>
    </p:spTree>
    <p:extLst>
      <p:ext uri="{BB962C8B-B14F-4D97-AF65-F5344CB8AC3E}">
        <p14:creationId xmlns:p14="http://schemas.microsoft.com/office/powerpoint/2010/main" val="349049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dirty="0"/>
              <a:t>Noteer algemene info over klimaatadaptatie</a:t>
            </a:r>
            <a:br>
              <a:rPr lang="nl-NL" sz="3200" dirty="0"/>
            </a:br>
            <a:r>
              <a:rPr lang="nl-NL" sz="3200" dirty="0"/>
              <a:t>climatescan.org</a:t>
            </a:r>
          </a:p>
        </p:txBody>
      </p:sp>
      <p:pic>
        <p:nvPicPr>
          <p:cNvPr id="2" name="Tijdelijke aanduiding voor inhoud 1"/>
          <p:cNvPicPr>
            <a:picLocks noGrp="1" noChangeAspect="1"/>
          </p:cNvPicPr>
          <p:nvPr>
            <p:ph idx="1"/>
          </p:nvPr>
        </p:nvPicPr>
        <p:blipFill>
          <a:blip r:embed="rId2"/>
          <a:stretch>
            <a:fillRect/>
          </a:stretch>
        </p:blipFill>
        <p:spPr>
          <a:xfrm>
            <a:off x="1035224" y="1825625"/>
            <a:ext cx="7073551" cy="4351338"/>
          </a:xfrm>
          <a:prstGeom prst="rect">
            <a:avLst/>
          </a:prstGeom>
        </p:spPr>
      </p:pic>
    </p:spTree>
    <p:extLst>
      <p:ext uri="{BB962C8B-B14F-4D97-AF65-F5344CB8AC3E}">
        <p14:creationId xmlns:p14="http://schemas.microsoft.com/office/powerpoint/2010/main" val="7806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00EDF-10A5-4594-B458-15CBFBE2229C}"/>
              </a:ext>
            </a:extLst>
          </p:cNvPr>
          <p:cNvSpPr>
            <a:spLocks noGrp="1"/>
          </p:cNvSpPr>
          <p:nvPr>
            <p:ph type="ctrTitle"/>
          </p:nvPr>
        </p:nvSpPr>
        <p:spPr>
          <a:xfrm>
            <a:off x="254588" y="246888"/>
            <a:ext cx="8578516" cy="667512"/>
          </a:xfrm>
        </p:spPr>
        <p:txBody>
          <a:bodyPr>
            <a:normAutofit/>
          </a:bodyPr>
          <a:lstStyle/>
          <a:p>
            <a:pPr algn="l"/>
            <a:r>
              <a:rPr lang="nl-NL" sz="3200" dirty="0"/>
              <a:t>Waarom eigenlijk wadi’s (</a:t>
            </a:r>
            <a:r>
              <a:rPr lang="nl-NL" sz="3200" dirty="0" err="1"/>
              <a:t>mentimeter</a:t>
            </a:r>
            <a:r>
              <a:rPr lang="nl-NL" sz="3200" dirty="0"/>
              <a:t>)</a:t>
            </a:r>
            <a:endParaRPr lang="nl-NL" dirty="0"/>
          </a:p>
        </p:txBody>
      </p:sp>
      <p:sp>
        <p:nvSpPr>
          <p:cNvPr id="4" name="Titel 1">
            <a:extLst>
              <a:ext uri="{FF2B5EF4-FFF2-40B4-BE49-F238E27FC236}">
                <a16:creationId xmlns:a16="http://schemas.microsoft.com/office/drawing/2014/main" id="{FF000EDF-10A5-4594-B458-15CBFBE2229C}"/>
              </a:ext>
            </a:extLst>
          </p:cNvPr>
          <p:cNvSpPr txBox="1">
            <a:spLocks/>
          </p:cNvSpPr>
          <p:nvPr/>
        </p:nvSpPr>
        <p:spPr>
          <a:xfrm>
            <a:off x="254588" y="3006251"/>
            <a:ext cx="8578516" cy="3300984"/>
          </a:xfrm>
          <a:prstGeom prst="rect">
            <a:avLst/>
          </a:prstGeom>
        </p:spPr>
        <p:txBody>
          <a:bodyPr vert="horz" lIns="91440" tIns="45720" rIns="91440" bIns="45720" rtlCol="0" anchor="b">
            <a:normAutofit fontScale="97500" lnSpcReduction="10000"/>
          </a:bodyPr>
          <a:lstStyle>
            <a:lvl1pPr algn="ctr" defTabSz="685800" rtl="0" eaLnBrk="1" latinLnBrk="0" hangingPunct="1">
              <a:lnSpc>
                <a:spcPct val="90000"/>
              </a:lnSpc>
              <a:spcBef>
                <a:spcPct val="0"/>
              </a:spcBef>
              <a:spcAft>
                <a:spcPts val="0"/>
              </a:spcAft>
              <a:buNone/>
              <a:defRPr sz="3000" b="1" kern="1200" baseline="0">
                <a:solidFill>
                  <a:schemeClr val="tx2"/>
                </a:solidFill>
                <a:latin typeface="Oranda BT" panose="020A0603030505030204" pitchFamily="18" charset="0"/>
                <a:ea typeface="+mj-ea"/>
                <a:cs typeface="Arial" panose="020B0604020202020204" pitchFamily="34" charset="0"/>
              </a:defRPr>
            </a:lvl1pPr>
          </a:lstStyle>
          <a:p>
            <a:pPr algn="l"/>
            <a:r>
              <a:rPr lang="nl-NL" sz="3200" dirty="0"/>
              <a:t>- Groen, biodiversiteit, ecologie</a:t>
            </a:r>
            <a:br>
              <a:rPr lang="nl-NL" sz="3200" dirty="0"/>
            </a:br>
            <a:r>
              <a:rPr lang="nl-NL" sz="3200" dirty="0"/>
              <a:t>- Beleving en bewustwording</a:t>
            </a:r>
            <a:br>
              <a:rPr lang="nl-NL" sz="3200" dirty="0"/>
            </a:br>
            <a:r>
              <a:rPr lang="nl-NL" sz="3200" dirty="0"/>
              <a:t>- Klimaatadaptatie en reductie hittestress</a:t>
            </a:r>
            <a:br>
              <a:rPr lang="nl-NL" sz="3200" dirty="0"/>
            </a:br>
            <a:r>
              <a:rPr lang="nl-NL" sz="3200" dirty="0"/>
              <a:t>- Wandelen, honden, spelen?</a:t>
            </a:r>
            <a:br>
              <a:rPr lang="nl-NL" sz="3200" dirty="0"/>
            </a:br>
            <a:br>
              <a:rPr lang="nl-NL" sz="3200" dirty="0"/>
            </a:br>
            <a:r>
              <a:rPr lang="nl-NL" sz="3200" dirty="0"/>
              <a:t>- Functioneren is goed zichtbaar</a:t>
            </a:r>
          </a:p>
          <a:p>
            <a:pPr algn="l"/>
            <a:br>
              <a:rPr lang="nl-NL" sz="2400" dirty="0"/>
            </a:br>
            <a:endParaRPr lang="nl-NL" dirty="0"/>
          </a:p>
        </p:txBody>
      </p:sp>
      <p:sp>
        <p:nvSpPr>
          <p:cNvPr id="7" name="Titel 1">
            <a:extLst>
              <a:ext uri="{FF2B5EF4-FFF2-40B4-BE49-F238E27FC236}">
                <a16:creationId xmlns:a16="http://schemas.microsoft.com/office/drawing/2014/main" id="{FF000EDF-10A5-4594-B458-15CBFBE2229C}"/>
              </a:ext>
            </a:extLst>
          </p:cNvPr>
          <p:cNvSpPr txBox="1">
            <a:spLocks/>
          </p:cNvSpPr>
          <p:nvPr/>
        </p:nvSpPr>
        <p:spPr>
          <a:xfrm>
            <a:off x="254588" y="914400"/>
            <a:ext cx="8578516" cy="1928321"/>
          </a:xfrm>
          <a:prstGeom prst="rect">
            <a:avLst/>
          </a:prstGeom>
        </p:spPr>
        <p:txBody>
          <a:bodyPr vert="horz" lIns="91440" tIns="45720" rIns="91440" bIns="45720" rtlCol="0" anchor="b">
            <a:normAutofit fontScale="92500"/>
          </a:bodyPr>
          <a:lstStyle>
            <a:lvl1pPr algn="ctr" defTabSz="685800" rtl="0" eaLnBrk="1" latinLnBrk="0" hangingPunct="1">
              <a:lnSpc>
                <a:spcPct val="90000"/>
              </a:lnSpc>
              <a:spcBef>
                <a:spcPct val="0"/>
              </a:spcBef>
              <a:spcAft>
                <a:spcPts val="0"/>
              </a:spcAft>
              <a:buNone/>
              <a:defRPr sz="3000" b="1" kern="1200" baseline="0">
                <a:solidFill>
                  <a:schemeClr val="tx2"/>
                </a:solidFill>
                <a:latin typeface="Oranda BT" panose="020A0603030505030204" pitchFamily="18" charset="0"/>
                <a:ea typeface="+mj-ea"/>
                <a:cs typeface="Arial" panose="020B0604020202020204" pitchFamily="34" charset="0"/>
              </a:defRPr>
            </a:lvl1pPr>
          </a:lstStyle>
          <a:p>
            <a:pPr algn="l"/>
            <a:r>
              <a:rPr lang="nl-NL" sz="3200" dirty="0"/>
              <a:t>- Afvoer van regenwater (</a:t>
            </a:r>
            <a:r>
              <a:rPr lang="nl-NL" sz="2600" dirty="0"/>
              <a:t>vertraagd, bufferen, piekbuien)</a:t>
            </a:r>
            <a:br>
              <a:rPr lang="nl-NL" sz="3200" dirty="0"/>
            </a:br>
            <a:r>
              <a:rPr lang="nl-NL" sz="3200" dirty="0"/>
              <a:t>- </a:t>
            </a:r>
            <a:r>
              <a:rPr lang="nl-NL" sz="3200" u="sng" dirty="0"/>
              <a:t>Zuivering van het regenwater!</a:t>
            </a:r>
            <a:br>
              <a:rPr lang="nl-NL" sz="3200" u="sng" dirty="0"/>
            </a:br>
            <a:r>
              <a:rPr lang="nl-NL" sz="3200" dirty="0"/>
              <a:t>  </a:t>
            </a:r>
            <a:r>
              <a:rPr lang="nl-NL" sz="2600" dirty="0"/>
              <a:t>(Bodem, grondwater en oppervlaktewater)</a:t>
            </a:r>
            <a:br>
              <a:rPr lang="nl-NL" sz="2600" dirty="0"/>
            </a:br>
            <a:r>
              <a:rPr lang="nl-NL" sz="3200" dirty="0"/>
              <a:t>- Water terugbrengen in de hydrologische kringloop</a:t>
            </a:r>
          </a:p>
        </p:txBody>
      </p:sp>
    </p:spTree>
    <p:extLst>
      <p:ext uri="{BB962C8B-B14F-4D97-AF65-F5344CB8AC3E}">
        <p14:creationId xmlns:p14="http://schemas.microsoft.com/office/powerpoint/2010/main" val="40729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00EDF-10A5-4594-B458-15CBFBE2229C}"/>
              </a:ext>
            </a:extLst>
          </p:cNvPr>
          <p:cNvSpPr>
            <a:spLocks noGrp="1"/>
          </p:cNvSpPr>
          <p:nvPr>
            <p:ph type="ctrTitle"/>
          </p:nvPr>
        </p:nvSpPr>
        <p:spPr>
          <a:xfrm>
            <a:off x="309452" y="329184"/>
            <a:ext cx="8578516" cy="3410712"/>
          </a:xfrm>
        </p:spPr>
        <p:txBody>
          <a:bodyPr>
            <a:normAutofit fontScale="90000"/>
          </a:bodyPr>
          <a:lstStyle/>
          <a:p>
            <a:pPr algn="l"/>
            <a:r>
              <a:rPr lang="nl-NL" u="sng" dirty="0"/>
              <a:t>Waarom dit monitoringsprogramma?</a:t>
            </a:r>
            <a:br>
              <a:rPr lang="nl-NL" dirty="0"/>
            </a:br>
            <a:br>
              <a:rPr lang="nl-NL" dirty="0"/>
            </a:br>
            <a:r>
              <a:rPr lang="nl-NL" dirty="0"/>
              <a:t>- Monitoring “nieuwe” klimaat adaptatie</a:t>
            </a:r>
            <a:br>
              <a:rPr lang="nl-NL" dirty="0"/>
            </a:br>
            <a:br>
              <a:rPr lang="nl-NL" dirty="0"/>
            </a:br>
            <a:r>
              <a:rPr lang="nl-NL" dirty="0"/>
              <a:t>- Innovatie en innovatieve monitoring</a:t>
            </a:r>
            <a:br>
              <a:rPr lang="nl-NL" dirty="0"/>
            </a:br>
            <a:br>
              <a:rPr lang="nl-NL" dirty="0"/>
            </a:br>
            <a:r>
              <a:rPr lang="nl-NL" dirty="0"/>
              <a:t>- Verbeteren en versnellen van maatregelen</a:t>
            </a:r>
            <a:br>
              <a:rPr lang="nl-NL" dirty="0"/>
            </a:br>
            <a:br>
              <a:rPr lang="nl-NL" dirty="0"/>
            </a:br>
            <a:r>
              <a:rPr lang="nl-NL" dirty="0"/>
              <a:t>- Kennis genereren en delen</a:t>
            </a:r>
          </a:p>
        </p:txBody>
      </p:sp>
    </p:spTree>
    <p:extLst>
      <p:ext uri="{BB962C8B-B14F-4D97-AF65-F5344CB8AC3E}">
        <p14:creationId xmlns:p14="http://schemas.microsoft.com/office/powerpoint/2010/main" val="369579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7">
            <a:extLst>
              <a:ext uri="{FF2B5EF4-FFF2-40B4-BE49-F238E27FC236}">
                <a16:creationId xmlns:a16="http://schemas.microsoft.com/office/drawing/2014/main" id="{A3F43956-59B0-495C-8A88-FD2FD6E474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0" r="6470" b="58100"/>
          <a:stretch/>
        </p:blipFill>
        <p:spPr>
          <a:xfrm>
            <a:off x="5386047" y="879764"/>
            <a:ext cx="3661513" cy="2635230"/>
          </a:xfrm>
          <a:prstGeom prst="rect">
            <a:avLst/>
          </a:prstGeom>
        </p:spPr>
      </p:pic>
      <p:sp>
        <p:nvSpPr>
          <p:cNvPr id="34818" name="Title 1">
            <a:extLst>
              <a:ext uri="{FF2B5EF4-FFF2-40B4-BE49-F238E27FC236}">
                <a16:creationId xmlns:a16="http://schemas.microsoft.com/office/drawing/2014/main" id="{CAC56220-B8CA-4486-B02A-3858C266C254}"/>
              </a:ext>
            </a:extLst>
          </p:cNvPr>
          <p:cNvSpPr>
            <a:spLocks noGrp="1" noChangeArrowheads="1"/>
          </p:cNvSpPr>
          <p:nvPr>
            <p:ph type="title"/>
          </p:nvPr>
        </p:nvSpPr>
        <p:spPr>
          <a:xfrm>
            <a:off x="492789" y="276104"/>
            <a:ext cx="7886700" cy="459045"/>
          </a:xfrm>
        </p:spPr>
        <p:txBody>
          <a:bodyPr>
            <a:normAutofit fontScale="90000"/>
          </a:bodyPr>
          <a:lstStyle/>
          <a:p>
            <a:r>
              <a:rPr lang="en-US" altLang="en-US" dirty="0" err="1"/>
              <a:t>Oplading</a:t>
            </a:r>
            <a:r>
              <a:rPr lang="en-US" altLang="en-US" dirty="0"/>
              <a:t> van de </a:t>
            </a:r>
            <a:r>
              <a:rPr lang="en-US" altLang="en-US" dirty="0" err="1"/>
              <a:t>bodem</a:t>
            </a:r>
            <a:r>
              <a:rPr lang="en-US" altLang="en-US" dirty="0"/>
              <a:t> </a:t>
            </a:r>
            <a:r>
              <a:rPr lang="en-US" altLang="en-US" dirty="0" err="1"/>
              <a:t>metalen</a:t>
            </a:r>
            <a:r>
              <a:rPr lang="en-US" altLang="en-US" dirty="0"/>
              <a:t> en PAK</a:t>
            </a:r>
          </a:p>
        </p:txBody>
      </p:sp>
      <p:pic>
        <p:nvPicPr>
          <p:cNvPr id="34820" name="Bilde 1">
            <a:extLst>
              <a:ext uri="{FF2B5EF4-FFF2-40B4-BE49-F238E27FC236}">
                <a16:creationId xmlns:a16="http://schemas.microsoft.com/office/drawing/2014/main" id="{320E1EDB-5A4E-45B6-87A6-F44826B30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09900"/>
            <a:ext cx="6210300" cy="335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0517B6-9331-4589-BC3E-89AC6C978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57" r="55522" b="6998"/>
          <a:stretch/>
        </p:blipFill>
        <p:spPr bwMode="auto">
          <a:xfrm>
            <a:off x="6846831" y="2089656"/>
            <a:ext cx="2200729" cy="38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2">
            <a:extLst>
              <a:ext uri="{FF2B5EF4-FFF2-40B4-BE49-F238E27FC236}">
                <a16:creationId xmlns:a16="http://schemas.microsoft.com/office/drawing/2014/main" id="{04DD375F-1776-483A-95D1-06C8ECC87BE9}"/>
              </a:ext>
            </a:extLst>
          </p:cNvPr>
          <p:cNvSpPr/>
          <p:nvPr/>
        </p:nvSpPr>
        <p:spPr>
          <a:xfrm>
            <a:off x="240847" y="5516002"/>
            <a:ext cx="6839030" cy="4154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050" b="1" i="0" u="sng" strike="noStrike" kern="12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mn-cs"/>
              </a:rPr>
              <a:t>Venvik</a:t>
            </a:r>
            <a:r>
              <a:rPr kumimoji="0" lang="nl-NL" sz="105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 G. &amp; Boogaard, F.C. </a:t>
            </a:r>
            <a:r>
              <a:rPr kumimoji="0" lang="en-GB" sz="105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5"/>
              </a:rPr>
              <a:t>XRF quick-scan mapping for heavy metal pollutants in </a:t>
            </a:r>
            <a:r>
              <a:rPr kumimoji="0" lang="en-GB" sz="1050" b="1" i="0" u="sng" strike="noStrike" kern="12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mn-cs"/>
                <a:hlinkClick r:id="rId5"/>
              </a:rPr>
              <a:t>SuDS</a:t>
            </a:r>
            <a:r>
              <a:rPr kumimoji="0" lang="en-GB" sz="105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5"/>
              </a:rPr>
              <a:t>: a methodological approach</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GB" sz="105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SCi</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GB" sz="1050" b="1"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Sci</a:t>
            </a:r>
            <a:r>
              <a:rPr kumimoji="0" lang="en-GB" sz="1050" b="1"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 2020, </a:t>
            </a:r>
            <a:r>
              <a:rPr kumimoji="0" lang="en-GB" sz="1050" b="1"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2</a:t>
            </a:r>
            <a:r>
              <a:rPr kumimoji="0" lang="en-GB" sz="1050" b="1"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(1), 5; </a:t>
            </a:r>
            <a:r>
              <a:rPr kumimoji="0" lang="en-GB" sz="1050" b="1"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rPr>
              <a:t>https://www.mdpi.com/2413-4155/2/3/64</a:t>
            </a:r>
            <a:r>
              <a:rPr kumimoji="0" lang="en-GB" sz="1050" b="1"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 January 2020.</a:t>
            </a:r>
            <a:endParaRPr kumimoji="0" lang="nl-NL"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Tekstvak 2"/>
          <p:cNvSpPr txBox="1"/>
          <p:nvPr/>
        </p:nvSpPr>
        <p:spPr>
          <a:xfrm>
            <a:off x="492789" y="879764"/>
            <a:ext cx="47269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Vervangen van de bodem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Theorie varieert van 2 tot 60 jaar!!!!!!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Metingen door heel Nederland XRF</a:t>
            </a:r>
          </a:p>
        </p:txBody>
      </p:sp>
    </p:spTree>
    <p:extLst>
      <p:ext uri="{BB962C8B-B14F-4D97-AF65-F5344CB8AC3E}">
        <p14:creationId xmlns:p14="http://schemas.microsoft.com/office/powerpoint/2010/main" val="34218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00EDF-10A5-4594-B458-15CBFBE2229C}"/>
              </a:ext>
            </a:extLst>
          </p:cNvPr>
          <p:cNvSpPr>
            <a:spLocks noGrp="1"/>
          </p:cNvSpPr>
          <p:nvPr>
            <p:ph type="ctrTitle"/>
          </p:nvPr>
        </p:nvSpPr>
        <p:spPr>
          <a:xfrm>
            <a:off x="263732" y="201168"/>
            <a:ext cx="8578516" cy="1499616"/>
          </a:xfrm>
        </p:spPr>
        <p:txBody>
          <a:bodyPr>
            <a:normAutofit/>
          </a:bodyPr>
          <a:lstStyle/>
          <a:p>
            <a:pPr algn="l"/>
            <a:r>
              <a:rPr lang="nl-NL" dirty="0"/>
              <a:t>Waarom dit monitoringsprogramma?</a:t>
            </a:r>
            <a:br>
              <a:rPr lang="nl-NL" dirty="0"/>
            </a:br>
            <a:r>
              <a:rPr lang="nl-NL" dirty="0"/>
              <a:t>- Niet in ons eentje “het wiel uitvinden”</a:t>
            </a:r>
            <a:br>
              <a:rPr lang="nl-NL" dirty="0"/>
            </a:br>
            <a:r>
              <a:rPr lang="nl-NL" dirty="0"/>
              <a:t>- Verwant programma RAAK (Floris Boogaard)</a:t>
            </a:r>
          </a:p>
        </p:txBody>
      </p:sp>
      <p:pic>
        <p:nvPicPr>
          <p:cNvPr id="4" name="Afbeelding 3"/>
          <p:cNvPicPr>
            <a:picLocks noChangeAspect="1"/>
          </p:cNvPicPr>
          <p:nvPr/>
        </p:nvPicPr>
        <p:blipFill>
          <a:blip r:embed="rId2"/>
          <a:stretch>
            <a:fillRect/>
          </a:stretch>
        </p:blipFill>
        <p:spPr>
          <a:xfrm>
            <a:off x="484632" y="2178029"/>
            <a:ext cx="5299188" cy="4187397"/>
          </a:xfrm>
          <a:prstGeom prst="rect">
            <a:avLst/>
          </a:prstGeom>
        </p:spPr>
      </p:pic>
    </p:spTree>
    <p:extLst>
      <p:ext uri="{BB962C8B-B14F-4D97-AF65-F5344CB8AC3E}">
        <p14:creationId xmlns:p14="http://schemas.microsoft.com/office/powerpoint/2010/main" val="413022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00EDF-10A5-4594-B458-15CBFBE2229C}"/>
              </a:ext>
            </a:extLst>
          </p:cNvPr>
          <p:cNvSpPr>
            <a:spLocks noGrp="1"/>
          </p:cNvSpPr>
          <p:nvPr>
            <p:ph type="ctrTitle"/>
          </p:nvPr>
        </p:nvSpPr>
        <p:spPr>
          <a:xfrm>
            <a:off x="254588" y="365760"/>
            <a:ext cx="8578516" cy="2340864"/>
          </a:xfrm>
        </p:spPr>
        <p:txBody>
          <a:bodyPr>
            <a:normAutofit fontScale="90000"/>
          </a:bodyPr>
          <a:lstStyle/>
          <a:p>
            <a:pPr algn="l"/>
            <a:r>
              <a:rPr lang="nl-NL" dirty="0"/>
              <a:t>Focus van het monitoringsprogramma: </a:t>
            </a:r>
            <a:br>
              <a:rPr lang="nl-NL" dirty="0"/>
            </a:br>
            <a:br>
              <a:rPr lang="nl-NL" dirty="0"/>
            </a:br>
            <a:r>
              <a:rPr lang="nl-NL" dirty="0"/>
              <a:t>- Inzicht in de ophoping van </a:t>
            </a:r>
            <a:r>
              <a:rPr lang="nl-NL" u="sng" dirty="0"/>
              <a:t>metalen</a:t>
            </a:r>
            <a:br>
              <a:rPr lang="nl-NL" dirty="0"/>
            </a:br>
            <a:r>
              <a:rPr lang="nl-NL" dirty="0"/>
              <a:t>- Monitoren </a:t>
            </a:r>
            <a:r>
              <a:rPr lang="nl-NL" u="sng" dirty="0"/>
              <a:t>effecten/ functioneren</a:t>
            </a:r>
            <a:r>
              <a:rPr lang="nl-NL" dirty="0"/>
              <a:t> wadi</a:t>
            </a:r>
            <a:br>
              <a:rPr lang="nl-NL" dirty="0"/>
            </a:br>
            <a:r>
              <a:rPr lang="nl-NL" dirty="0"/>
              <a:t>- Nulmeting en steekproef </a:t>
            </a:r>
            <a:r>
              <a:rPr lang="nl-NL" sz="2200" dirty="0"/>
              <a:t>(hoeveel metalen zitten er in de wadi?)</a:t>
            </a:r>
            <a:br>
              <a:rPr lang="nl-NL" sz="2800" dirty="0"/>
            </a:br>
            <a:r>
              <a:rPr lang="nl-NL" sz="2800" dirty="0"/>
              <a:t>- </a:t>
            </a:r>
            <a:r>
              <a:rPr lang="nl-NL" dirty="0"/>
              <a:t>Diversiteit</a:t>
            </a:r>
            <a:r>
              <a:rPr lang="nl-NL" sz="3200" dirty="0"/>
              <a:t> infiltratie en ophoping binnen de wadi</a:t>
            </a:r>
            <a:endParaRPr lang="nl-NL" dirty="0"/>
          </a:p>
        </p:txBody>
      </p:sp>
      <p:sp>
        <p:nvSpPr>
          <p:cNvPr id="4" name="Titel 1">
            <a:extLst>
              <a:ext uri="{FF2B5EF4-FFF2-40B4-BE49-F238E27FC236}">
                <a16:creationId xmlns:a16="http://schemas.microsoft.com/office/drawing/2014/main" id="{FF000EDF-10A5-4594-B458-15CBFBE2229C}"/>
              </a:ext>
            </a:extLst>
          </p:cNvPr>
          <p:cNvSpPr txBox="1">
            <a:spLocks/>
          </p:cNvSpPr>
          <p:nvPr/>
        </p:nvSpPr>
        <p:spPr>
          <a:xfrm>
            <a:off x="254588" y="2813304"/>
            <a:ext cx="8578516" cy="2340864"/>
          </a:xfrm>
          <a:prstGeom prst="rect">
            <a:avLst/>
          </a:prstGeom>
        </p:spPr>
        <p:txBody>
          <a:bodyPr vert="horz" lIns="91440" tIns="45720" rIns="91440" bIns="45720" rtlCol="0" anchor="b">
            <a:normAutofit fontScale="90000" lnSpcReduction="20000"/>
          </a:bodyPr>
          <a:lstStyle>
            <a:lvl1pPr algn="ctr" defTabSz="685800" rtl="0" eaLnBrk="1" latinLnBrk="0" hangingPunct="1">
              <a:lnSpc>
                <a:spcPct val="90000"/>
              </a:lnSpc>
              <a:spcBef>
                <a:spcPct val="0"/>
              </a:spcBef>
              <a:spcAft>
                <a:spcPts val="0"/>
              </a:spcAft>
              <a:buNone/>
              <a:defRPr sz="3000" b="1" kern="1200" baseline="0">
                <a:solidFill>
                  <a:schemeClr val="tx2"/>
                </a:solidFill>
                <a:latin typeface="Oranda BT" panose="020A0603030505030204" pitchFamily="18" charset="0"/>
                <a:ea typeface="+mj-ea"/>
                <a:cs typeface="Arial" panose="020B0604020202020204" pitchFamily="34" charset="0"/>
              </a:defRPr>
            </a:lvl1pPr>
          </a:lstStyle>
          <a:p>
            <a:pPr algn="l"/>
            <a:r>
              <a:rPr lang="nl-NL" dirty="0"/>
              <a:t>Doelen:</a:t>
            </a:r>
            <a:br>
              <a:rPr lang="nl-NL" dirty="0"/>
            </a:br>
            <a:br>
              <a:rPr lang="nl-NL" dirty="0"/>
            </a:br>
            <a:r>
              <a:rPr lang="nl-NL" dirty="0"/>
              <a:t>- Kennis delen en vergelijken (met 50 anderen gemeenten)</a:t>
            </a:r>
            <a:br>
              <a:rPr lang="nl-NL" dirty="0"/>
            </a:br>
            <a:r>
              <a:rPr lang="nl-NL" dirty="0"/>
              <a:t>- Lessen voor beheer en onderhoud</a:t>
            </a:r>
            <a:br>
              <a:rPr lang="nl-NL" dirty="0"/>
            </a:br>
            <a:r>
              <a:rPr lang="nl-NL" dirty="0"/>
              <a:t>- Preventieve en/of correctieve maatregelen (of niet!!)</a:t>
            </a:r>
            <a:br>
              <a:rPr lang="nl-NL" dirty="0"/>
            </a:br>
            <a:r>
              <a:rPr lang="nl-NL" dirty="0"/>
              <a:t>- Lessen voor ontwerp?</a:t>
            </a:r>
            <a:br>
              <a:rPr lang="nl-NL" dirty="0"/>
            </a:br>
            <a:endParaRPr lang="nl-NL" dirty="0"/>
          </a:p>
        </p:txBody>
      </p:sp>
      <p:sp>
        <p:nvSpPr>
          <p:cNvPr id="5" name="Rechthoek 4"/>
          <p:cNvSpPr/>
          <p:nvPr/>
        </p:nvSpPr>
        <p:spPr>
          <a:xfrm>
            <a:off x="1951288" y="5260848"/>
            <a:ext cx="6058856" cy="461665"/>
          </a:xfrm>
          <a:prstGeom prst="rect">
            <a:avLst/>
          </a:prstGeom>
        </p:spPr>
        <p:txBody>
          <a:bodyPr wrap="square">
            <a:spAutoFit/>
          </a:bodyPr>
          <a:lstStyle/>
          <a:p>
            <a:r>
              <a:rPr lang="nl-NL" sz="2400" b="1" dirty="0"/>
              <a:t>Duur: 5 jaar! 3 hoofd meetmomenten</a:t>
            </a:r>
          </a:p>
        </p:txBody>
      </p:sp>
    </p:spTree>
    <p:extLst>
      <p:ext uri="{BB962C8B-B14F-4D97-AF65-F5344CB8AC3E}">
        <p14:creationId xmlns:p14="http://schemas.microsoft.com/office/powerpoint/2010/main" val="2716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00EDF-10A5-4594-B458-15CBFBE2229C}"/>
              </a:ext>
            </a:extLst>
          </p:cNvPr>
          <p:cNvSpPr>
            <a:spLocks noGrp="1"/>
          </p:cNvSpPr>
          <p:nvPr>
            <p:ph type="ctrTitle"/>
          </p:nvPr>
        </p:nvSpPr>
        <p:spPr>
          <a:xfrm>
            <a:off x="218012" y="832104"/>
            <a:ext cx="8578516" cy="768096"/>
          </a:xfrm>
        </p:spPr>
        <p:txBody>
          <a:bodyPr>
            <a:normAutofit fontScale="90000"/>
          </a:bodyPr>
          <a:lstStyle/>
          <a:p>
            <a:pPr algn="l"/>
            <a:r>
              <a:rPr lang="nl-NL" sz="3200" dirty="0"/>
              <a:t>De wadi</a:t>
            </a:r>
            <a:br>
              <a:rPr lang="nl-NL" dirty="0"/>
            </a:br>
            <a:br>
              <a:rPr lang="nl-NL" dirty="0"/>
            </a:br>
            <a:endParaRPr lang="nl-NL" dirty="0"/>
          </a:p>
        </p:txBody>
      </p:sp>
      <p:pic>
        <p:nvPicPr>
          <p:cNvPr id="4" name="Afbeelding 3"/>
          <p:cNvPicPr>
            <a:picLocks noChangeAspect="1"/>
          </p:cNvPicPr>
          <p:nvPr/>
        </p:nvPicPr>
        <p:blipFill>
          <a:blip r:embed="rId2"/>
          <a:stretch>
            <a:fillRect/>
          </a:stretch>
        </p:blipFill>
        <p:spPr>
          <a:xfrm>
            <a:off x="947307" y="1060704"/>
            <a:ext cx="7119925" cy="3842100"/>
          </a:xfrm>
          <a:prstGeom prst="rect">
            <a:avLst/>
          </a:prstGeom>
        </p:spPr>
      </p:pic>
      <p:sp>
        <p:nvSpPr>
          <p:cNvPr id="5" name="Tekstvak 4"/>
          <p:cNvSpPr txBox="1"/>
          <p:nvPr/>
        </p:nvSpPr>
        <p:spPr>
          <a:xfrm>
            <a:off x="947307" y="5129784"/>
            <a:ext cx="7119925" cy="1200329"/>
          </a:xfrm>
          <a:prstGeom prst="rect">
            <a:avLst/>
          </a:prstGeom>
          <a:noFill/>
        </p:spPr>
        <p:txBody>
          <a:bodyPr wrap="square" rtlCol="0">
            <a:spAutoFit/>
          </a:bodyPr>
          <a:lstStyle/>
          <a:p>
            <a:r>
              <a:rPr lang="nl-NL" dirty="0"/>
              <a:t>Grondverbetering zorgt voor een goede infiltratie</a:t>
            </a:r>
          </a:p>
          <a:p>
            <a:endParaRPr lang="nl-NL" dirty="0"/>
          </a:p>
          <a:p>
            <a:r>
              <a:rPr lang="nl-NL" b="1" dirty="0"/>
              <a:t>Actieve zone :</a:t>
            </a:r>
            <a:r>
              <a:rPr lang="nl-NL" dirty="0"/>
              <a:t>Eerste 10-20 cm belangrijkste laag voor infiltratie EN ophoping metalen</a:t>
            </a:r>
          </a:p>
        </p:txBody>
      </p:sp>
      <p:pic>
        <p:nvPicPr>
          <p:cNvPr id="6" name="Afbeelding 5"/>
          <p:cNvPicPr>
            <a:picLocks noChangeAspect="1"/>
          </p:cNvPicPr>
          <p:nvPr/>
        </p:nvPicPr>
        <p:blipFill>
          <a:blip r:embed="rId3"/>
          <a:stretch>
            <a:fillRect/>
          </a:stretch>
        </p:blipFill>
        <p:spPr>
          <a:xfrm>
            <a:off x="3845532" y="2981754"/>
            <a:ext cx="1323474" cy="1636295"/>
          </a:xfrm>
          <a:prstGeom prst="rect">
            <a:avLst/>
          </a:prstGeom>
        </p:spPr>
      </p:pic>
    </p:spTree>
    <p:extLst>
      <p:ext uri="{BB962C8B-B14F-4D97-AF65-F5344CB8AC3E}">
        <p14:creationId xmlns:p14="http://schemas.microsoft.com/office/powerpoint/2010/main" val="249281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87061" y="804921"/>
            <a:ext cx="8451342" cy="5714751"/>
          </a:xfrm>
        </p:spPr>
        <p:txBody>
          <a:bodyPr>
            <a:normAutofit fontScale="85000" lnSpcReduction="20000"/>
          </a:bodyPr>
          <a:lstStyle/>
          <a:p>
            <a:pPr marL="0" indent="0">
              <a:buNone/>
            </a:pPr>
            <a:r>
              <a:rPr lang="nl-NL" sz="2600" u="sng" dirty="0"/>
              <a:t>Locaties en beheer (wat we hebben):</a:t>
            </a:r>
          </a:p>
          <a:p>
            <a:pPr>
              <a:buFontTx/>
              <a:buChar char="-"/>
            </a:pPr>
            <a:r>
              <a:rPr lang="nl-NL" sz="2600" dirty="0"/>
              <a:t>Bureaustudie</a:t>
            </a:r>
          </a:p>
          <a:p>
            <a:pPr>
              <a:buFontTx/>
              <a:buChar char="-"/>
            </a:pPr>
            <a:r>
              <a:rPr lang="nl-NL" sz="2600" dirty="0"/>
              <a:t>Veldonderzoek (klopt het in onze systemen)</a:t>
            </a:r>
          </a:p>
          <a:p>
            <a:pPr marL="0" indent="0">
              <a:buNone/>
            </a:pPr>
            <a:endParaRPr lang="nl-NL" sz="2600" dirty="0"/>
          </a:p>
          <a:p>
            <a:pPr marL="0" indent="0">
              <a:buNone/>
            </a:pPr>
            <a:r>
              <a:rPr lang="nl-NL" sz="2600" u="sng" dirty="0"/>
              <a:t>Theoretisch onderzoek metalen (student): </a:t>
            </a:r>
          </a:p>
          <a:p>
            <a:pPr marL="0" indent="0">
              <a:buNone/>
            </a:pPr>
            <a:r>
              <a:rPr lang="nl-NL" sz="2600" dirty="0"/>
              <a:t>Route van metalen bepalen</a:t>
            </a:r>
          </a:p>
          <a:p>
            <a:pPr marL="0" indent="0">
              <a:buNone/>
            </a:pPr>
            <a:r>
              <a:rPr lang="nl-NL" sz="2600" dirty="0"/>
              <a:t>Processen en bronnen vervuiling </a:t>
            </a:r>
          </a:p>
          <a:p>
            <a:pPr marL="0" indent="0">
              <a:buNone/>
            </a:pPr>
            <a:r>
              <a:rPr lang="nl-NL" sz="2600" dirty="0"/>
              <a:t>Plant-bodem en bodem reacties + uitspoeling</a:t>
            </a:r>
          </a:p>
          <a:p>
            <a:pPr marL="0" indent="0">
              <a:buNone/>
            </a:pPr>
            <a:endParaRPr lang="nl-NL" sz="2600" dirty="0"/>
          </a:p>
          <a:p>
            <a:pPr marL="0" indent="0">
              <a:buNone/>
            </a:pPr>
            <a:r>
              <a:rPr lang="nl-NL" sz="2600" u="sng" dirty="0"/>
              <a:t>Bodem onderzoek (</a:t>
            </a:r>
            <a:r>
              <a:rPr lang="nl-NL" sz="2600" u="sng" dirty="0" err="1"/>
              <a:t>Tauw</a:t>
            </a:r>
            <a:r>
              <a:rPr lang="nl-NL" sz="2600" u="sng" dirty="0"/>
              <a:t>):</a:t>
            </a:r>
          </a:p>
          <a:p>
            <a:pPr marL="0" indent="0">
              <a:buNone/>
            </a:pPr>
            <a:r>
              <a:rPr lang="nl-NL" sz="2600" dirty="0"/>
              <a:t>Bemonstering met XRF (</a:t>
            </a:r>
            <a:r>
              <a:rPr lang="nl-NL" sz="2600" dirty="0" err="1"/>
              <a:t>quick</a:t>
            </a:r>
            <a:r>
              <a:rPr lang="nl-NL" sz="2600" dirty="0"/>
              <a:t>)</a:t>
            </a:r>
          </a:p>
          <a:p>
            <a:pPr marL="0" indent="0">
              <a:buNone/>
            </a:pPr>
            <a:r>
              <a:rPr lang="nl-NL" sz="2600" dirty="0"/>
              <a:t>Bodemonderzoek boringen (controle)</a:t>
            </a:r>
          </a:p>
          <a:p>
            <a:pPr marL="0" indent="0">
              <a:buNone/>
            </a:pPr>
            <a:endParaRPr lang="nl-NL" sz="2600" dirty="0"/>
          </a:p>
          <a:p>
            <a:pPr marL="0" indent="0">
              <a:buNone/>
            </a:pPr>
            <a:r>
              <a:rPr lang="nl-NL" sz="2600" u="sng" dirty="0"/>
              <a:t>Infiltratie onderzoek:</a:t>
            </a:r>
          </a:p>
          <a:p>
            <a:pPr marL="0" indent="0">
              <a:buNone/>
            </a:pPr>
            <a:r>
              <a:rPr lang="nl-NL" sz="2600" dirty="0"/>
              <a:t>Punt locaties (student) + full </a:t>
            </a:r>
            <a:r>
              <a:rPr lang="nl-NL" sz="2600" dirty="0" err="1"/>
              <a:t>scale</a:t>
            </a:r>
            <a:r>
              <a:rPr lang="nl-NL" sz="2600" dirty="0"/>
              <a:t> test (nog vast stellen)</a:t>
            </a:r>
          </a:p>
          <a:p>
            <a:pPr marL="0" indent="0">
              <a:buNone/>
            </a:pPr>
            <a:r>
              <a:rPr lang="nl-NL" sz="2600" dirty="0"/>
              <a:t>Inwoners als waarnemers? (slechts een idee)</a:t>
            </a:r>
          </a:p>
          <a:p>
            <a:pPr marL="0" indent="0">
              <a:buNone/>
            </a:pPr>
            <a:endParaRPr lang="nl-NL" dirty="0"/>
          </a:p>
        </p:txBody>
      </p:sp>
      <p:sp>
        <p:nvSpPr>
          <p:cNvPr id="3" name="Titel 2"/>
          <p:cNvSpPr>
            <a:spLocks noGrp="1"/>
          </p:cNvSpPr>
          <p:nvPr>
            <p:ph type="title"/>
          </p:nvPr>
        </p:nvSpPr>
        <p:spPr>
          <a:xfrm>
            <a:off x="196850" y="0"/>
            <a:ext cx="7886700" cy="939800"/>
          </a:xfrm>
        </p:spPr>
        <p:txBody>
          <a:bodyPr/>
          <a:lstStyle/>
          <a:p>
            <a:r>
              <a:rPr lang="nl-NL" dirty="0"/>
              <a:t>Onderdelen programma:</a:t>
            </a:r>
          </a:p>
        </p:txBody>
      </p:sp>
    </p:spTree>
    <p:extLst>
      <p:ext uri="{BB962C8B-B14F-4D97-AF65-F5344CB8AC3E}">
        <p14:creationId xmlns:p14="http://schemas.microsoft.com/office/powerpoint/2010/main" val="3414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GN Powerpoint Standaard">
  <a:themeElements>
    <a:clrScheme name="Huisstijl">
      <a:dk1>
        <a:sysClr val="windowText" lastClr="000000"/>
      </a:dk1>
      <a:lt1>
        <a:sysClr val="window" lastClr="FFFFFF"/>
      </a:lt1>
      <a:dk2>
        <a:srgbClr val="A90A2E"/>
      </a:dk2>
      <a:lt2>
        <a:srgbClr val="DCA09B"/>
      </a:lt2>
      <a:accent1>
        <a:srgbClr val="C76667"/>
      </a:accent1>
      <a:accent2>
        <a:srgbClr val="03A9F4"/>
      </a:accent2>
      <a:accent3>
        <a:srgbClr val="B0D0EF"/>
      </a:accent3>
      <a:accent4>
        <a:srgbClr val="61B5A5"/>
      </a:accent4>
      <a:accent5>
        <a:srgbClr val="B8DAD4"/>
      </a:accent5>
      <a:accent6>
        <a:srgbClr val="F57C00"/>
      </a:accent6>
      <a:hlink>
        <a:srgbClr val="878787"/>
      </a:hlink>
      <a:folHlink>
        <a:srgbClr val="B5B4B4"/>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 id="{B3F680CE-E19B-4BD3-A138-BC3BFFEFF4F3}" vid="{A3919A72-D503-497D-AB37-956D993EB59B}"/>
    </a:ext>
  </a:extLst>
</a:theme>
</file>

<file path=ppt/theme/theme2.xml><?xml version="1.0" encoding="utf-8"?>
<a:theme xmlns:a="http://schemas.openxmlformats.org/drawingml/2006/main" name="1_GN Powerpoint Standaard">
  <a:themeElements>
    <a:clrScheme name="Huisstijl">
      <a:dk1>
        <a:sysClr val="windowText" lastClr="000000"/>
      </a:dk1>
      <a:lt1>
        <a:sysClr val="window" lastClr="FFFFFF"/>
      </a:lt1>
      <a:dk2>
        <a:srgbClr val="A90A2E"/>
      </a:dk2>
      <a:lt2>
        <a:srgbClr val="DCA09B"/>
      </a:lt2>
      <a:accent1>
        <a:srgbClr val="C76667"/>
      </a:accent1>
      <a:accent2>
        <a:srgbClr val="03A9F4"/>
      </a:accent2>
      <a:accent3>
        <a:srgbClr val="B0D0EF"/>
      </a:accent3>
      <a:accent4>
        <a:srgbClr val="61B5A5"/>
      </a:accent4>
      <a:accent5>
        <a:srgbClr val="B8DAD4"/>
      </a:accent5>
      <a:accent6>
        <a:srgbClr val="F57C00"/>
      </a:accent6>
      <a:hlink>
        <a:srgbClr val="878787"/>
      </a:hlink>
      <a:folHlink>
        <a:srgbClr val="B5B4B4"/>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 id="{B3F680CE-E19B-4BD3-A138-BC3BFFEFF4F3}" vid="{A3919A72-D503-497D-AB37-956D993EB59B}"/>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GN Powerpoint Standaard</Template>
  <TotalTime>0</TotalTime>
  <Words>1359</Words>
  <Application>Microsoft Office PowerPoint</Application>
  <PresentationFormat>Diavoorstelling (4:3)</PresentationFormat>
  <Paragraphs>122</Paragraphs>
  <Slides>23</Slides>
  <Notes>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23</vt:i4>
      </vt:variant>
    </vt:vector>
  </HeadingPairs>
  <TitlesOfParts>
    <vt:vector size="31" baseType="lpstr">
      <vt:lpstr>Source Sans Pro</vt:lpstr>
      <vt:lpstr>Oranda BT</vt:lpstr>
      <vt:lpstr>Arial</vt:lpstr>
      <vt:lpstr>Calibri</vt:lpstr>
      <vt:lpstr>Times New Roman</vt:lpstr>
      <vt:lpstr>Wingdings</vt:lpstr>
      <vt:lpstr>GN Powerpoint Standaard</vt:lpstr>
      <vt:lpstr>1_GN Powerpoint Standaard</vt:lpstr>
      <vt:lpstr>Milieutechnisch en hydraulisch monitorings- onderzoek naar beheer en onderhoud voor het optimaal functioneren van de wadi’s van Nijmegen in de toekomst </vt:lpstr>
      <vt:lpstr>Mentimeter  Waar komt het woord wadi vandaan?  Waar is de eerste wadi als voorziening toegepast in NL?   Welke landen zijn naar uw mening vooruitstrevend in toepassing van wadi’s?</vt:lpstr>
      <vt:lpstr>Waarom eigenlijk wadi’s (mentimeter)</vt:lpstr>
      <vt:lpstr>Waarom dit monitoringsprogramma?  - Monitoring “nieuwe” klimaat adaptatie  - Innovatie en innovatieve monitoring  - Verbeteren en versnellen van maatregelen  - Kennis genereren en delen</vt:lpstr>
      <vt:lpstr>Oplading van de bodem metalen en PAK</vt:lpstr>
      <vt:lpstr>Waarom dit monitoringsprogramma? - Niet in ons eentje “het wiel uitvinden” - Verwant programma RAAK (Floris Boogaard)</vt:lpstr>
      <vt:lpstr>Focus van het monitoringsprogramma:   - Inzicht in de ophoping van metalen - Monitoren effecten/ functioneren wadi - Nulmeting en steekproef (hoeveel metalen zitten er in de wadi?) - Diversiteit infiltratie en ophoping binnen de wadi</vt:lpstr>
      <vt:lpstr>De wadi  </vt:lpstr>
      <vt:lpstr>Onderdelen programma:</vt:lpstr>
      <vt:lpstr>Welke factoren zijn van invloed op de wadi (menti)? </vt:lpstr>
      <vt:lpstr>De wadi en factoren van invloed</vt:lpstr>
      <vt:lpstr>Welke factoren zijn van invloed op de metaalconcentraties in de wadi bodem (menti)? </vt:lpstr>
      <vt:lpstr>Factoren vracht metalen naar wadi (menti)</vt:lpstr>
      <vt:lpstr>Voorbeeld Infiltratie metingen (student)</vt:lpstr>
      <vt:lpstr>Voorbeeld theorie (student)</vt:lpstr>
      <vt:lpstr>Relaties tussen de factoren - Omgeving  (daken, weg, groen) - Beheer  (maaifrequentie, afvoeren maaisel) - Ontwerp   (instroompunt, maaiveld, beplanting) - Gebruik  (betreden, spelen, honden, etc.) - Belasting  (frequentie vol staan, debiet)</vt:lpstr>
      <vt:lpstr>PowerPoint-presentatie</vt:lpstr>
      <vt:lpstr>PowerPoint-presentatie</vt:lpstr>
      <vt:lpstr>PowerPoint-presentatie</vt:lpstr>
      <vt:lpstr>PowerPoint-presentatie</vt:lpstr>
      <vt:lpstr>Kijken jullie nu anders naar een wadi?</vt:lpstr>
      <vt:lpstr>Risico Muggen?</vt:lpstr>
      <vt:lpstr>Noteer algemene info over klimaatadaptatie climatescan.org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2020-04-22T12:57:34Z</dcterms:created>
  <dcterms:modified xsi:type="dcterms:W3CDTF">2021-04-26T09:59:58Z</dcterms:modified>
</cp:coreProperties>
</file>